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7"/>
  </p:notesMasterIdLst>
  <p:handoutMasterIdLst>
    <p:handoutMasterId r:id="rId48"/>
  </p:handoutMasterIdLst>
  <p:sldIdLst>
    <p:sldId id="383" r:id="rId2"/>
    <p:sldId id="532" r:id="rId3"/>
    <p:sldId id="384" r:id="rId4"/>
    <p:sldId id="533" r:id="rId5"/>
    <p:sldId id="518" r:id="rId6"/>
    <p:sldId id="520" r:id="rId7"/>
    <p:sldId id="521" r:id="rId8"/>
    <p:sldId id="490" r:id="rId9"/>
    <p:sldId id="485" r:id="rId10"/>
    <p:sldId id="460" r:id="rId11"/>
    <p:sldId id="461" r:id="rId12"/>
    <p:sldId id="522" r:id="rId13"/>
    <p:sldId id="523" r:id="rId14"/>
    <p:sldId id="524" r:id="rId15"/>
    <p:sldId id="525" r:id="rId16"/>
    <p:sldId id="526" r:id="rId17"/>
    <p:sldId id="527" r:id="rId18"/>
    <p:sldId id="528" r:id="rId19"/>
    <p:sldId id="529" r:id="rId20"/>
    <p:sldId id="530" r:id="rId21"/>
    <p:sldId id="531" r:id="rId22"/>
    <p:sldId id="491" r:id="rId23"/>
    <p:sldId id="492" r:id="rId24"/>
    <p:sldId id="517" r:id="rId25"/>
    <p:sldId id="493" r:id="rId26"/>
    <p:sldId id="494" r:id="rId27"/>
    <p:sldId id="495" r:id="rId28"/>
    <p:sldId id="496" r:id="rId29"/>
    <p:sldId id="497" r:id="rId30"/>
    <p:sldId id="534" r:id="rId31"/>
    <p:sldId id="504" r:id="rId32"/>
    <p:sldId id="505" r:id="rId33"/>
    <p:sldId id="469" r:id="rId34"/>
    <p:sldId id="507" r:id="rId35"/>
    <p:sldId id="508" r:id="rId36"/>
    <p:sldId id="509" r:id="rId37"/>
    <p:sldId id="510" r:id="rId38"/>
    <p:sldId id="511" r:id="rId39"/>
    <p:sldId id="512" r:id="rId40"/>
    <p:sldId id="513" r:id="rId41"/>
    <p:sldId id="514" r:id="rId42"/>
    <p:sldId id="515" r:id="rId43"/>
    <p:sldId id="470" r:id="rId44"/>
    <p:sldId id="413" r:id="rId45"/>
    <p:sldId id="436" r:id="rId46"/>
  </p:sldIdLst>
  <p:sldSz cx="9144000" cy="6858000" type="screen4x3"/>
  <p:notesSz cx="6954838" cy="93091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00"/>
    <a:srgbClr val="FEFEEA"/>
    <a:srgbClr val="FF6699"/>
    <a:srgbClr val="FF00FF"/>
    <a:srgbClr val="FF5050"/>
    <a:srgbClr val="3333FF"/>
    <a:srgbClr val="F7F7F7"/>
    <a:srgbClr val="FFCC00"/>
    <a:srgbClr val="E2DD9E"/>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690" autoAdjust="0"/>
    <p:restoredTop sz="89408" autoAdjust="0"/>
  </p:normalViewPr>
  <p:slideViewPr>
    <p:cSldViewPr>
      <p:cViewPr>
        <p:scale>
          <a:sx n="60" d="100"/>
          <a:sy n="60" d="100"/>
        </p:scale>
        <p:origin x="1014" y="132"/>
      </p:cViewPr>
      <p:guideLst>
        <p:guide orient="horz" pos="220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20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bwMode="auto">
          <a:xfrm>
            <a:off x="0" y="0"/>
            <a:ext cx="3014663" cy="465138"/>
          </a:xfrm>
          <a:prstGeom prst="rect">
            <a:avLst/>
          </a:prstGeom>
          <a:noFill/>
          <a:ln>
            <a:noFill/>
          </a:ln>
          <a:extLst/>
        </p:spPr>
        <p:txBody>
          <a:bodyPr vert="horz" wrap="square" lIns="91527" tIns="45764" rIns="91527" bIns="45764" numCol="1" anchor="t" anchorCtr="0" compatLnSpc="1">
            <a:prstTxWarp prst="textNoShape">
              <a:avLst/>
            </a:prstTxWarp>
          </a:bodyPr>
          <a:lstStyle>
            <a:lvl1pPr algn="l" eaLnBrk="0" hangingPunct="0">
              <a:defRPr sz="1200"/>
            </a:lvl1pPr>
          </a:lstStyle>
          <a:p>
            <a:pPr>
              <a:defRPr/>
            </a:pPr>
            <a:endParaRPr lang="en-US"/>
          </a:p>
        </p:txBody>
      </p:sp>
      <p:sp>
        <p:nvSpPr>
          <p:cNvPr id="123907" name="Rectangle 3"/>
          <p:cNvSpPr>
            <a:spLocks noGrp="1" noChangeArrowheads="1"/>
          </p:cNvSpPr>
          <p:nvPr>
            <p:ph type="dt" sz="quarter" idx="1"/>
          </p:nvPr>
        </p:nvSpPr>
        <p:spPr bwMode="auto">
          <a:xfrm>
            <a:off x="3940175" y="0"/>
            <a:ext cx="3014663" cy="465138"/>
          </a:xfrm>
          <a:prstGeom prst="rect">
            <a:avLst/>
          </a:prstGeom>
          <a:noFill/>
          <a:ln>
            <a:noFill/>
          </a:ln>
          <a:extLst/>
        </p:spPr>
        <p:txBody>
          <a:bodyPr vert="horz" wrap="square" lIns="91527" tIns="45764" rIns="91527" bIns="45764" numCol="1" anchor="t" anchorCtr="0" compatLnSpc="1">
            <a:prstTxWarp prst="textNoShape">
              <a:avLst/>
            </a:prstTxWarp>
          </a:bodyPr>
          <a:lstStyle>
            <a:lvl1pPr algn="r" eaLnBrk="0" hangingPunct="0">
              <a:defRPr sz="1200"/>
            </a:lvl1pPr>
          </a:lstStyle>
          <a:p>
            <a:pPr>
              <a:defRPr/>
            </a:pPr>
            <a:endParaRPr lang="en-US"/>
          </a:p>
        </p:txBody>
      </p:sp>
      <p:sp>
        <p:nvSpPr>
          <p:cNvPr id="123908" name="Rectangle 4"/>
          <p:cNvSpPr>
            <a:spLocks noGrp="1" noChangeArrowheads="1"/>
          </p:cNvSpPr>
          <p:nvPr>
            <p:ph type="ftr" sz="quarter" idx="2"/>
          </p:nvPr>
        </p:nvSpPr>
        <p:spPr bwMode="auto">
          <a:xfrm>
            <a:off x="0" y="8843963"/>
            <a:ext cx="3014663" cy="465137"/>
          </a:xfrm>
          <a:prstGeom prst="rect">
            <a:avLst/>
          </a:prstGeom>
          <a:noFill/>
          <a:ln>
            <a:noFill/>
          </a:ln>
          <a:extLst/>
        </p:spPr>
        <p:txBody>
          <a:bodyPr vert="horz" wrap="square" lIns="91527" tIns="45764" rIns="91527" bIns="45764" numCol="1" anchor="b" anchorCtr="0" compatLnSpc="1">
            <a:prstTxWarp prst="textNoShape">
              <a:avLst/>
            </a:prstTxWarp>
          </a:bodyPr>
          <a:lstStyle>
            <a:lvl1pPr algn="l" eaLnBrk="0" hangingPunct="0">
              <a:defRPr sz="1200"/>
            </a:lvl1pPr>
          </a:lstStyle>
          <a:p>
            <a:pPr>
              <a:defRPr/>
            </a:pPr>
            <a:endParaRPr lang="en-US"/>
          </a:p>
        </p:txBody>
      </p:sp>
      <p:sp>
        <p:nvSpPr>
          <p:cNvPr id="123909" name="Rectangle 5"/>
          <p:cNvSpPr>
            <a:spLocks noGrp="1" noChangeArrowheads="1"/>
          </p:cNvSpPr>
          <p:nvPr>
            <p:ph type="sldNum" sz="quarter" idx="3"/>
          </p:nvPr>
        </p:nvSpPr>
        <p:spPr bwMode="auto">
          <a:xfrm>
            <a:off x="3940175" y="8843963"/>
            <a:ext cx="3014663" cy="465137"/>
          </a:xfrm>
          <a:prstGeom prst="rect">
            <a:avLst/>
          </a:prstGeom>
          <a:noFill/>
          <a:ln>
            <a:noFill/>
          </a:ln>
          <a:extLst/>
        </p:spPr>
        <p:txBody>
          <a:bodyPr vert="horz" wrap="square" lIns="91527" tIns="45764" rIns="91527" bIns="45764" numCol="1" anchor="b" anchorCtr="0" compatLnSpc="1">
            <a:prstTxWarp prst="textNoShape">
              <a:avLst/>
            </a:prstTxWarp>
          </a:bodyPr>
          <a:lstStyle>
            <a:lvl1pPr algn="r" eaLnBrk="0" hangingPunct="0">
              <a:defRPr sz="1200"/>
            </a:lvl1pPr>
          </a:lstStyle>
          <a:p>
            <a:pPr>
              <a:defRPr/>
            </a:pPr>
            <a:fld id="{456C6625-CD14-44C2-BD6B-98A61D902B86}" type="slidenum">
              <a:rPr lang="en-US"/>
              <a:pPr>
                <a:defRPr/>
              </a:pPr>
              <a:t>‹#›</a:t>
            </a:fld>
            <a:endParaRPr lang="en-US"/>
          </a:p>
        </p:txBody>
      </p:sp>
    </p:spTree>
    <p:extLst>
      <p:ext uri="{BB962C8B-B14F-4D97-AF65-F5344CB8AC3E}">
        <p14:creationId xmlns:p14="http://schemas.microsoft.com/office/powerpoint/2010/main" val="1226102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014663" cy="465138"/>
          </a:xfrm>
          <a:prstGeom prst="rect">
            <a:avLst/>
          </a:prstGeom>
          <a:noFill/>
          <a:ln>
            <a:noFill/>
          </a:ln>
          <a:extLst/>
        </p:spPr>
        <p:txBody>
          <a:bodyPr vert="horz" wrap="square" lIns="91527" tIns="45764" rIns="91527" bIns="45764" numCol="1" anchor="t" anchorCtr="0" compatLnSpc="1">
            <a:prstTxWarp prst="textNoShape">
              <a:avLst/>
            </a:prstTxWarp>
          </a:bodyPr>
          <a:lstStyle>
            <a:lvl1pPr algn="l" eaLnBrk="1" hangingPunct="1">
              <a:defRPr sz="1200">
                <a:latin typeface="Arial" charset="0"/>
              </a:defRPr>
            </a:lvl1pPr>
          </a:lstStyle>
          <a:p>
            <a:pPr>
              <a:defRPr/>
            </a:pPr>
            <a:endParaRPr lang="en-US"/>
          </a:p>
        </p:txBody>
      </p:sp>
      <p:sp>
        <p:nvSpPr>
          <p:cNvPr id="35843" name="Rectangle 3"/>
          <p:cNvSpPr>
            <a:spLocks noGrp="1" noChangeArrowheads="1"/>
          </p:cNvSpPr>
          <p:nvPr>
            <p:ph type="dt" idx="1"/>
          </p:nvPr>
        </p:nvSpPr>
        <p:spPr bwMode="auto">
          <a:xfrm>
            <a:off x="3938588" y="0"/>
            <a:ext cx="3014662" cy="465138"/>
          </a:xfrm>
          <a:prstGeom prst="rect">
            <a:avLst/>
          </a:prstGeom>
          <a:noFill/>
          <a:ln>
            <a:noFill/>
          </a:ln>
          <a:extLst/>
        </p:spPr>
        <p:txBody>
          <a:bodyPr vert="horz" wrap="square" lIns="91527" tIns="45764" rIns="91527" bIns="45764"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3012" name="Rectangle 4"/>
          <p:cNvSpPr>
            <a:spLocks noGrp="1" noRot="1" noChangeAspect="1" noChangeArrowheads="1" noTextEdit="1"/>
          </p:cNvSpPr>
          <p:nvPr>
            <p:ph type="sldImg" idx="2"/>
          </p:nvPr>
        </p:nvSpPr>
        <p:spPr bwMode="auto">
          <a:xfrm>
            <a:off x="1150938" y="698500"/>
            <a:ext cx="4654550" cy="3489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5"/>
          <p:cNvSpPr>
            <a:spLocks noGrp="1" noChangeArrowheads="1"/>
          </p:cNvSpPr>
          <p:nvPr>
            <p:ph type="body" sz="quarter" idx="3"/>
          </p:nvPr>
        </p:nvSpPr>
        <p:spPr bwMode="auto">
          <a:xfrm>
            <a:off x="695325" y="4421188"/>
            <a:ext cx="5564188" cy="4189412"/>
          </a:xfrm>
          <a:prstGeom prst="rect">
            <a:avLst/>
          </a:prstGeom>
          <a:noFill/>
          <a:ln>
            <a:noFill/>
          </a:ln>
          <a:extLst/>
        </p:spPr>
        <p:txBody>
          <a:bodyPr vert="horz" wrap="square" lIns="91527" tIns="45764" rIns="91527" bIns="4576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842375"/>
            <a:ext cx="3014663" cy="465138"/>
          </a:xfrm>
          <a:prstGeom prst="rect">
            <a:avLst/>
          </a:prstGeom>
          <a:noFill/>
          <a:ln>
            <a:noFill/>
          </a:ln>
          <a:extLst/>
        </p:spPr>
        <p:txBody>
          <a:bodyPr vert="horz" wrap="square" lIns="91527" tIns="45764" rIns="91527" bIns="45764" numCol="1" anchor="b" anchorCtr="0" compatLnSpc="1">
            <a:prstTxWarp prst="textNoShape">
              <a:avLst/>
            </a:prstTxWarp>
          </a:bodyPr>
          <a:lstStyle>
            <a:lvl1pPr algn="l" eaLnBrk="1" hangingPunct="1">
              <a:defRPr sz="1200">
                <a:latin typeface="Arial" charset="0"/>
              </a:defRPr>
            </a:lvl1pPr>
          </a:lstStyle>
          <a:p>
            <a:pPr>
              <a:defRPr/>
            </a:pPr>
            <a:endParaRPr lang="en-US"/>
          </a:p>
        </p:txBody>
      </p:sp>
      <p:sp>
        <p:nvSpPr>
          <p:cNvPr id="35847" name="Rectangle 7"/>
          <p:cNvSpPr>
            <a:spLocks noGrp="1" noChangeArrowheads="1"/>
          </p:cNvSpPr>
          <p:nvPr>
            <p:ph type="sldNum" sz="quarter" idx="5"/>
          </p:nvPr>
        </p:nvSpPr>
        <p:spPr bwMode="auto">
          <a:xfrm>
            <a:off x="3938588" y="8842375"/>
            <a:ext cx="3014662" cy="465138"/>
          </a:xfrm>
          <a:prstGeom prst="rect">
            <a:avLst/>
          </a:prstGeom>
          <a:noFill/>
          <a:ln>
            <a:noFill/>
          </a:ln>
          <a:extLst/>
        </p:spPr>
        <p:txBody>
          <a:bodyPr vert="horz" wrap="square" lIns="91527" tIns="45764" rIns="91527" bIns="45764" numCol="1" anchor="b" anchorCtr="0" compatLnSpc="1">
            <a:prstTxWarp prst="textNoShape">
              <a:avLst/>
            </a:prstTxWarp>
          </a:bodyPr>
          <a:lstStyle>
            <a:lvl1pPr algn="r" eaLnBrk="1" hangingPunct="1">
              <a:defRPr sz="1200">
                <a:latin typeface="Arial" charset="0"/>
              </a:defRPr>
            </a:lvl1pPr>
          </a:lstStyle>
          <a:p>
            <a:pPr>
              <a:defRPr/>
            </a:pPr>
            <a:fld id="{3CF47476-32DC-40F6-9C94-A39D754F9EBE}" type="slidenum">
              <a:rPr lang="en-US"/>
              <a:pPr>
                <a:defRPr/>
              </a:pPr>
              <a:t>‹#›</a:t>
            </a:fld>
            <a:endParaRPr lang="en-US"/>
          </a:p>
        </p:txBody>
      </p:sp>
    </p:spTree>
    <p:extLst>
      <p:ext uri="{BB962C8B-B14F-4D97-AF65-F5344CB8AC3E}">
        <p14:creationId xmlns:p14="http://schemas.microsoft.com/office/powerpoint/2010/main" val="42760467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xfrm>
            <a:off x="1152525" y="698500"/>
            <a:ext cx="4651375" cy="3489325"/>
          </a:xfrm>
          <a:ln/>
        </p:spPr>
      </p:sp>
      <p:sp>
        <p:nvSpPr>
          <p:cNvPr id="471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latin typeface="Arial" pitchFamily="34" charset="0"/>
            </a:endParaRPr>
          </a:p>
        </p:txBody>
      </p:sp>
    </p:spTree>
    <p:extLst>
      <p:ext uri="{BB962C8B-B14F-4D97-AF65-F5344CB8AC3E}">
        <p14:creationId xmlns:p14="http://schemas.microsoft.com/office/powerpoint/2010/main" val="3759326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xfrm>
            <a:off x="1152525" y="698500"/>
            <a:ext cx="4651375" cy="3489325"/>
          </a:xfrm>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564351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a:xfrm>
            <a:off x="1152525" y="698500"/>
            <a:ext cx="4651375" cy="3489325"/>
          </a:xfrm>
          <a:ln/>
        </p:spPr>
      </p:sp>
      <p:sp>
        <p:nvSpPr>
          <p:cNvPr id="7782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latin typeface="Arial" pitchFamily="34" charset="0"/>
            </a:endParaRPr>
          </a:p>
        </p:txBody>
      </p:sp>
    </p:spTree>
    <p:extLst>
      <p:ext uri="{BB962C8B-B14F-4D97-AF65-F5344CB8AC3E}">
        <p14:creationId xmlns:p14="http://schemas.microsoft.com/office/powerpoint/2010/main" val="2460209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bwMode="auto">
          <a:xfrm>
            <a:off x="1152525" y="698500"/>
            <a:ext cx="4651375" cy="3489325"/>
          </a:xfrm>
          <a:noFill/>
          <a:ln>
            <a:solidFill>
              <a:srgbClr val="000000"/>
            </a:solidFill>
            <a:miter lim="800000"/>
            <a:headEnd/>
            <a:tailEnd/>
          </a:ln>
        </p:spPr>
      </p:sp>
      <p:sp>
        <p:nvSpPr>
          <p:cNvPr id="112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433318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bwMode="auto">
          <a:xfrm>
            <a:off x="1152525" y="690563"/>
            <a:ext cx="4554538" cy="3417887"/>
          </a:xfrm>
          <a:solidFill>
            <a:srgbClr val="FFFFFF"/>
          </a:solidFill>
          <a:ln>
            <a:solidFill>
              <a:srgbClr val="000000"/>
            </a:solidFill>
            <a:miter lim="800000"/>
            <a:headEnd/>
            <a:tailEnd/>
          </a:ln>
        </p:spPr>
      </p:sp>
      <p:sp>
        <p:nvSpPr>
          <p:cNvPr id="13315" name="Rectangle 3"/>
          <p:cNvSpPr>
            <a:spLocks noGrp="1" noChangeArrowheads="1"/>
          </p:cNvSpPr>
          <p:nvPr>
            <p:ph type="body" idx="1"/>
          </p:nvPr>
        </p:nvSpPr>
        <p:spPr bwMode="auto">
          <a:xfrm>
            <a:off x="914400" y="4344988"/>
            <a:ext cx="5029200" cy="4114800"/>
          </a:xfrm>
          <a:solidFill>
            <a:srgbClr val="FFFFFF"/>
          </a:solidFill>
          <a:ln>
            <a:solidFill>
              <a:srgbClr val="000000"/>
            </a:solidFill>
            <a:miter lim="800000"/>
            <a:headEnd/>
            <a:tailEnd/>
          </a:ln>
        </p:spPr>
        <p:txBody>
          <a:bodyPr wrap="square" lIns="90399" tIns="45200" rIns="90399" bIns="45200" numCol="1" anchor="t" anchorCtr="0" compatLnSpc="1">
            <a:prstTxWarp prst="textNoShape">
              <a:avLst/>
            </a:prstTxWarp>
          </a:bodyPr>
          <a:lstStyle/>
          <a:p>
            <a:pPr eaLnBrk="1" hangingPunct="1">
              <a:spcBef>
                <a:spcPct val="0"/>
              </a:spcBef>
              <a:buFontTx/>
              <a:buChar char="•"/>
            </a:pPr>
            <a:r>
              <a:rPr lang="en-US" altLang="en-US" dirty="0" smtClean="0"/>
              <a:t>The supply chain is a concatenation of cycles with each cycle at the interface of two successive stages in the supply chain. Each cycle involves the customer stage placing an order and receiving it after it has been supplied by the supplier stage.</a:t>
            </a:r>
          </a:p>
          <a:p>
            <a:pPr eaLnBrk="1" hangingPunct="1">
              <a:spcBef>
                <a:spcPct val="0"/>
              </a:spcBef>
              <a:buFontTx/>
              <a:buChar char="•"/>
            </a:pPr>
            <a:r>
              <a:rPr lang="en-US" altLang="en-US" dirty="0" smtClean="0"/>
              <a:t>One difference is in size of order. Second difference is in predictability of orders - orders in the procurement cycle are predictable once manufacturing planning has been done.</a:t>
            </a:r>
          </a:p>
          <a:p>
            <a:pPr eaLnBrk="1" hangingPunct="1">
              <a:spcBef>
                <a:spcPct val="0"/>
              </a:spcBef>
              <a:buFontTx/>
              <a:buChar char="•"/>
            </a:pPr>
            <a:r>
              <a:rPr lang="en-US" altLang="en-US" dirty="0" smtClean="0"/>
              <a:t>This is the predominant view for ERP systems. It is a transaction level view and clearly defines each process and its owner.</a:t>
            </a:r>
          </a:p>
        </p:txBody>
      </p:sp>
    </p:spTree>
    <p:extLst>
      <p:ext uri="{BB962C8B-B14F-4D97-AF65-F5344CB8AC3E}">
        <p14:creationId xmlns:p14="http://schemas.microsoft.com/office/powerpoint/2010/main" val="718382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bwMode="auto">
          <a:xfrm>
            <a:off x="1152525" y="698500"/>
            <a:ext cx="4651375" cy="3489325"/>
          </a:xfrm>
          <a:noFill/>
          <a:ln>
            <a:solidFill>
              <a:srgbClr val="000000"/>
            </a:solidFill>
            <a:miter lim="800000"/>
            <a:headEnd/>
            <a:tailEnd/>
          </a:ln>
        </p:spPr>
      </p:sp>
      <p:sp>
        <p:nvSpPr>
          <p:cNvPr id="112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347775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1152525" y="698500"/>
            <a:ext cx="4651375" cy="3489325"/>
          </a:xfrm>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smtClean="0"/>
              <a:t>Requirements for supply chain security and protection:</a:t>
            </a:r>
          </a:p>
          <a:p>
            <a:pPr eaLnBrk="1" hangingPunct="1">
              <a:spcBef>
                <a:spcPct val="0"/>
              </a:spcBef>
              <a:buFontTx/>
              <a:buChar char="•"/>
            </a:pPr>
            <a:r>
              <a:rPr lang="en-US" altLang="en-US" dirty="0" smtClean="0"/>
              <a:t>To reduce the possibility of any biological or chemical agent to be introduced into the product.  While the likely supply chain location for this to occur is as a commodity or in the plant, fresh fruit, vegetables, meat, and seafood could have it occur throughout the supply chain.</a:t>
            </a:r>
          </a:p>
          <a:p>
            <a:pPr eaLnBrk="1" hangingPunct="1">
              <a:spcBef>
                <a:spcPct val="0"/>
              </a:spcBef>
              <a:buFontTx/>
              <a:buChar char="•"/>
            </a:pPr>
            <a:r>
              <a:rPr lang="en-US" altLang="en-US" dirty="0" smtClean="0"/>
              <a:t>To reduce the possibility that illegal commodities such as drugs or explosives are co-mingled with food shipments.  While the food itself may not be directly affected, the illegal drug or explosives could injure or kill the firms employees or customers, damage the firm’s reputation, or inhibit the firm’s ability to import product.</a:t>
            </a:r>
          </a:p>
          <a:p>
            <a:pPr eaLnBrk="1" hangingPunct="1">
              <a:spcBef>
                <a:spcPct val="0"/>
              </a:spcBef>
              <a:buFontTx/>
              <a:buChar char="•"/>
            </a:pPr>
            <a:r>
              <a:rPr lang="en-US" altLang="en-US" dirty="0" smtClean="0"/>
              <a:t>To reduce the possibility that the product is replaced by an illegal commodity or person.  This could make the firm responsible for importing an illegal item or facilitating the entry of an illegal immigrant.</a:t>
            </a:r>
          </a:p>
          <a:p>
            <a:pPr eaLnBrk="1" hangingPunct="1">
              <a:spcBef>
                <a:spcPct val="0"/>
              </a:spcBef>
              <a:buFontTx/>
              <a:buChar char="•"/>
            </a:pPr>
            <a:r>
              <a:rPr lang="en-US" altLang="en-US" dirty="0" smtClean="0"/>
              <a:t>To reduce the possibility that the load itself could be used as a weapon.  While this is not likely in the case of food (unless it was infested with biological hazards), this is a major supply chain consideration for other commodities such as chemicals, petroleum, or other bio-hazards.</a:t>
            </a:r>
          </a:p>
          <a:p>
            <a:pPr eaLnBrk="1" hangingPunct="1">
              <a:spcBef>
                <a:spcPct val="0"/>
              </a:spcBef>
            </a:pPr>
            <a:endParaRPr lang="en-US" altLang="en-US" dirty="0" smtClean="0"/>
          </a:p>
        </p:txBody>
      </p:sp>
      <p:sp>
        <p:nvSpPr>
          <p:cNvPr id="1536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DF0D38FC-AB87-4B97-8F64-130A431EEA77}" type="slidenum">
              <a:rPr lang="en-US" altLang="en-US" sz="1200">
                <a:latin typeface="Calibri" pitchFamily="34" charset="0"/>
              </a:rPr>
              <a:pPr algn="r" eaLnBrk="1" hangingPunct="1"/>
              <a:t>25</a:t>
            </a:fld>
            <a:endParaRPr lang="en-US" altLang="en-US" sz="1200">
              <a:latin typeface="Calibri" pitchFamily="34" charset="0"/>
            </a:endParaRPr>
          </a:p>
        </p:txBody>
      </p:sp>
    </p:spTree>
    <p:extLst>
      <p:ext uri="{BB962C8B-B14F-4D97-AF65-F5344CB8AC3E}">
        <p14:creationId xmlns:p14="http://schemas.microsoft.com/office/powerpoint/2010/main" val="3058881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txBox="1">
            <a:spLocks noGrp="1" noChangeArrowheads="1"/>
          </p:cNvSpPr>
          <p:nvPr/>
        </p:nvSpPr>
        <p:spPr bwMode="auto">
          <a:xfrm>
            <a:off x="3938588" y="8842375"/>
            <a:ext cx="301466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7" tIns="45764" rIns="91527" bIns="45764" anchor="b"/>
          <a:lstStyle>
            <a:lvl1pPr algn="ctr" eaLnBrk="0" hangingPunct="0">
              <a:defRPr sz="2400">
                <a:solidFill>
                  <a:schemeClr val="tx1"/>
                </a:solidFill>
                <a:latin typeface="Times New Roman" pitchFamily="18" charset="0"/>
              </a:defRPr>
            </a:lvl1pPr>
            <a:lvl2pPr marL="742950" indent="-285750" algn="ctr" eaLnBrk="0" hangingPunct="0">
              <a:defRPr sz="2400">
                <a:solidFill>
                  <a:schemeClr val="tx1"/>
                </a:solidFill>
                <a:latin typeface="Times New Roman" pitchFamily="18" charset="0"/>
              </a:defRPr>
            </a:lvl2pPr>
            <a:lvl3pPr marL="1143000" indent="-228600" algn="ctr" eaLnBrk="0" hangingPunct="0">
              <a:defRPr sz="2400">
                <a:solidFill>
                  <a:schemeClr val="tx1"/>
                </a:solidFill>
                <a:latin typeface="Times New Roman" pitchFamily="18" charset="0"/>
              </a:defRPr>
            </a:lvl3pPr>
            <a:lvl4pPr marL="1600200" indent="-228600" algn="ctr" eaLnBrk="0" hangingPunct="0">
              <a:defRPr sz="2400">
                <a:solidFill>
                  <a:schemeClr val="tx1"/>
                </a:solidFill>
                <a:latin typeface="Times New Roman" pitchFamily="18" charset="0"/>
              </a:defRPr>
            </a:lvl4pPr>
            <a:lvl5pPr marL="2057400" indent="-228600" algn="ctr"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fld id="{2027B51F-A7CE-4B6F-AEB1-D449B3BD2E94}" type="slidenum">
              <a:rPr lang="en-US" sz="1200">
                <a:latin typeface="Arial" pitchFamily="34" charset="0"/>
              </a:rPr>
              <a:pPr algn="r" eaLnBrk="1" hangingPunct="1"/>
              <a:t>3</a:t>
            </a:fld>
            <a:endParaRPr lang="en-US" sz="1200">
              <a:latin typeface="Arial" pitchFamily="34" charset="0"/>
            </a:endParaRPr>
          </a:p>
        </p:txBody>
      </p:sp>
      <p:sp>
        <p:nvSpPr>
          <p:cNvPr id="49154" name="Rectangle 2"/>
          <p:cNvSpPr>
            <a:spLocks noGrp="1" noRot="1" noChangeAspect="1" noChangeArrowheads="1" noTextEdit="1"/>
          </p:cNvSpPr>
          <p:nvPr>
            <p:ph type="sldImg"/>
          </p:nvPr>
        </p:nvSpPr>
        <p:spPr>
          <a:xfrm>
            <a:off x="1152525" y="698500"/>
            <a:ext cx="4651375" cy="3489325"/>
          </a:xfrm>
          <a:ln/>
        </p:spPr>
      </p:sp>
      <p:sp>
        <p:nvSpPr>
          <p:cNvPr id="491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val="1426239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txBox="1">
            <a:spLocks noGrp="1" noChangeArrowheads="1"/>
          </p:cNvSpPr>
          <p:nvPr/>
        </p:nvSpPr>
        <p:spPr bwMode="auto">
          <a:xfrm>
            <a:off x="3938588" y="8842375"/>
            <a:ext cx="301466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7" tIns="45764" rIns="91527" bIns="45764" anchor="b"/>
          <a:lstStyle>
            <a:lvl1pPr algn="ctr" eaLnBrk="0" hangingPunct="0">
              <a:defRPr sz="2400">
                <a:solidFill>
                  <a:schemeClr val="tx1"/>
                </a:solidFill>
                <a:latin typeface="Times New Roman" pitchFamily="18" charset="0"/>
              </a:defRPr>
            </a:lvl1pPr>
            <a:lvl2pPr marL="742950" indent="-285750" algn="ctr" eaLnBrk="0" hangingPunct="0">
              <a:defRPr sz="2400">
                <a:solidFill>
                  <a:schemeClr val="tx1"/>
                </a:solidFill>
                <a:latin typeface="Times New Roman" pitchFamily="18" charset="0"/>
              </a:defRPr>
            </a:lvl2pPr>
            <a:lvl3pPr marL="1143000" indent="-228600" algn="ctr" eaLnBrk="0" hangingPunct="0">
              <a:defRPr sz="2400">
                <a:solidFill>
                  <a:schemeClr val="tx1"/>
                </a:solidFill>
                <a:latin typeface="Times New Roman" pitchFamily="18" charset="0"/>
              </a:defRPr>
            </a:lvl3pPr>
            <a:lvl4pPr marL="1600200" indent="-228600" algn="ctr" eaLnBrk="0" hangingPunct="0">
              <a:defRPr sz="2400">
                <a:solidFill>
                  <a:schemeClr val="tx1"/>
                </a:solidFill>
                <a:latin typeface="Times New Roman" pitchFamily="18" charset="0"/>
              </a:defRPr>
            </a:lvl4pPr>
            <a:lvl5pPr marL="2057400" indent="-228600" algn="ctr"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fld id="{2027B51F-A7CE-4B6F-AEB1-D449B3BD2E94}" type="slidenum">
              <a:rPr lang="en-US" sz="1200">
                <a:latin typeface="Arial" pitchFamily="34" charset="0"/>
              </a:rPr>
              <a:pPr algn="r" eaLnBrk="1" hangingPunct="1"/>
              <a:t>4</a:t>
            </a:fld>
            <a:endParaRPr lang="en-US" sz="1200">
              <a:latin typeface="Arial" pitchFamily="34" charset="0"/>
            </a:endParaRPr>
          </a:p>
        </p:txBody>
      </p:sp>
      <p:sp>
        <p:nvSpPr>
          <p:cNvPr id="49154" name="Rectangle 2"/>
          <p:cNvSpPr>
            <a:spLocks noGrp="1" noRot="1" noChangeAspect="1" noChangeArrowheads="1" noTextEdit="1"/>
          </p:cNvSpPr>
          <p:nvPr>
            <p:ph type="sldImg"/>
          </p:nvPr>
        </p:nvSpPr>
        <p:spPr>
          <a:xfrm>
            <a:off x="1152525" y="698500"/>
            <a:ext cx="4651375" cy="3489325"/>
          </a:xfrm>
          <a:ln/>
        </p:spPr>
      </p:sp>
      <p:sp>
        <p:nvSpPr>
          <p:cNvPr id="491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val="3924410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98500"/>
            <a:ext cx="4651375" cy="34893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34927C-3FD2-4CD1-A182-76D914C3F7B2}" type="slidenum">
              <a:rPr lang="en-US" smtClean="0"/>
              <a:t>5</a:t>
            </a:fld>
            <a:endParaRPr lang="en-US"/>
          </a:p>
        </p:txBody>
      </p:sp>
    </p:spTree>
    <p:extLst>
      <p:ext uri="{BB962C8B-B14F-4D97-AF65-F5344CB8AC3E}">
        <p14:creationId xmlns:p14="http://schemas.microsoft.com/office/powerpoint/2010/main" val="1681259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bwMode="auto">
          <a:xfrm>
            <a:off x="1152525" y="698500"/>
            <a:ext cx="4651375" cy="3489325"/>
          </a:xfrm>
          <a:noFill/>
          <a:ln>
            <a:solidFill>
              <a:srgbClr val="000000"/>
            </a:solidFill>
            <a:miter lim="800000"/>
            <a:headEnd/>
            <a:tailEnd/>
          </a:ln>
        </p:spPr>
      </p:sp>
      <p:sp>
        <p:nvSpPr>
          <p:cNvPr id="92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80613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400">
                <a:solidFill>
                  <a:schemeClr val="tx1"/>
                </a:solidFill>
                <a:latin typeface="Times New Roman" pitchFamily="18" charset="0"/>
              </a:defRPr>
            </a:lvl1pPr>
            <a:lvl2pPr marL="742950" indent="-285750" algn="ctr" eaLnBrk="0" hangingPunct="0">
              <a:defRPr sz="2400">
                <a:solidFill>
                  <a:schemeClr val="tx1"/>
                </a:solidFill>
                <a:latin typeface="Times New Roman" pitchFamily="18" charset="0"/>
              </a:defRPr>
            </a:lvl2pPr>
            <a:lvl3pPr marL="1143000" indent="-228600" algn="ctr" eaLnBrk="0" hangingPunct="0">
              <a:defRPr sz="2400">
                <a:solidFill>
                  <a:schemeClr val="tx1"/>
                </a:solidFill>
                <a:latin typeface="Times New Roman" pitchFamily="18" charset="0"/>
              </a:defRPr>
            </a:lvl3pPr>
            <a:lvl4pPr marL="1600200" indent="-228600" algn="ctr" eaLnBrk="0" hangingPunct="0">
              <a:defRPr sz="2400">
                <a:solidFill>
                  <a:schemeClr val="tx1"/>
                </a:solidFill>
                <a:latin typeface="Times New Roman" pitchFamily="18" charset="0"/>
              </a:defRPr>
            </a:lvl4pPr>
            <a:lvl5pPr marL="2057400" indent="-228600" algn="ctr"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fld id="{CF21AC1A-FE08-409E-B501-17E5DB310253}" type="slidenum">
              <a:rPr lang="en-US" sz="1200" smtClean="0">
                <a:latin typeface="Arial" pitchFamily="34" charset="0"/>
              </a:rPr>
              <a:pPr algn="r" eaLnBrk="1" hangingPunct="1"/>
              <a:t>9</a:t>
            </a:fld>
            <a:endParaRPr lang="en-US" sz="1200" smtClean="0">
              <a:latin typeface="Arial" pitchFamily="34" charset="0"/>
            </a:endParaRPr>
          </a:p>
        </p:txBody>
      </p:sp>
      <p:sp>
        <p:nvSpPr>
          <p:cNvPr id="65538" name="Rectangle 2"/>
          <p:cNvSpPr>
            <a:spLocks noGrp="1" noRot="1" noChangeAspect="1" noChangeArrowheads="1" noTextEdit="1"/>
          </p:cNvSpPr>
          <p:nvPr>
            <p:ph type="sldImg"/>
          </p:nvPr>
        </p:nvSpPr>
        <p:spPr>
          <a:xfrm>
            <a:off x="1152525" y="698500"/>
            <a:ext cx="4651375" cy="3489325"/>
          </a:xfrm>
          <a:ln/>
        </p:spPr>
      </p:sp>
      <p:sp>
        <p:nvSpPr>
          <p:cNvPr id="655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val="47759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400">
                <a:solidFill>
                  <a:schemeClr val="tx1"/>
                </a:solidFill>
                <a:latin typeface="Times New Roman" pitchFamily="18" charset="0"/>
              </a:defRPr>
            </a:lvl1pPr>
            <a:lvl2pPr marL="742950" indent="-285750" algn="ctr" eaLnBrk="0" hangingPunct="0">
              <a:defRPr sz="2400">
                <a:solidFill>
                  <a:schemeClr val="tx1"/>
                </a:solidFill>
                <a:latin typeface="Times New Roman" pitchFamily="18" charset="0"/>
              </a:defRPr>
            </a:lvl2pPr>
            <a:lvl3pPr marL="1143000" indent="-228600" algn="ctr" eaLnBrk="0" hangingPunct="0">
              <a:defRPr sz="2400">
                <a:solidFill>
                  <a:schemeClr val="tx1"/>
                </a:solidFill>
                <a:latin typeface="Times New Roman" pitchFamily="18" charset="0"/>
              </a:defRPr>
            </a:lvl3pPr>
            <a:lvl4pPr marL="1600200" indent="-228600" algn="ctr" eaLnBrk="0" hangingPunct="0">
              <a:defRPr sz="2400">
                <a:solidFill>
                  <a:schemeClr val="tx1"/>
                </a:solidFill>
                <a:latin typeface="Times New Roman" pitchFamily="18" charset="0"/>
              </a:defRPr>
            </a:lvl4pPr>
            <a:lvl5pPr marL="2057400" indent="-228600" algn="ctr"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fld id="{141637F7-099C-4E05-A517-4C590D50F0A5}" type="slidenum">
              <a:rPr lang="en-US" sz="1200" smtClean="0">
                <a:latin typeface="Arial" pitchFamily="34" charset="0"/>
              </a:rPr>
              <a:pPr algn="r" eaLnBrk="1" hangingPunct="1"/>
              <a:t>14</a:t>
            </a:fld>
            <a:endParaRPr lang="en-US" sz="1200" smtClean="0">
              <a:latin typeface="Arial" pitchFamily="34" charset="0"/>
            </a:endParaRPr>
          </a:p>
        </p:txBody>
      </p:sp>
      <p:sp>
        <p:nvSpPr>
          <p:cNvPr id="67586" name="Rectangle 2"/>
          <p:cNvSpPr>
            <a:spLocks noGrp="1" noRot="1" noChangeAspect="1" noChangeArrowheads="1" noTextEdit="1"/>
          </p:cNvSpPr>
          <p:nvPr>
            <p:ph type="sldImg"/>
          </p:nvPr>
        </p:nvSpPr>
        <p:spPr>
          <a:xfrm>
            <a:off x="1152525" y="698500"/>
            <a:ext cx="4651375" cy="3489325"/>
          </a:xfrm>
          <a:ln/>
        </p:spPr>
      </p:sp>
      <p:sp>
        <p:nvSpPr>
          <p:cNvPr id="675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val="1515517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400">
                <a:solidFill>
                  <a:schemeClr val="tx1"/>
                </a:solidFill>
                <a:latin typeface="Times New Roman" pitchFamily="18" charset="0"/>
              </a:defRPr>
            </a:lvl1pPr>
            <a:lvl2pPr marL="742950" indent="-285750" algn="ctr" eaLnBrk="0" hangingPunct="0">
              <a:defRPr sz="2400">
                <a:solidFill>
                  <a:schemeClr val="tx1"/>
                </a:solidFill>
                <a:latin typeface="Times New Roman" pitchFamily="18" charset="0"/>
              </a:defRPr>
            </a:lvl2pPr>
            <a:lvl3pPr marL="1143000" indent="-228600" algn="ctr" eaLnBrk="0" hangingPunct="0">
              <a:defRPr sz="2400">
                <a:solidFill>
                  <a:schemeClr val="tx1"/>
                </a:solidFill>
                <a:latin typeface="Times New Roman" pitchFamily="18" charset="0"/>
              </a:defRPr>
            </a:lvl3pPr>
            <a:lvl4pPr marL="1600200" indent="-228600" algn="ctr" eaLnBrk="0" hangingPunct="0">
              <a:defRPr sz="2400">
                <a:solidFill>
                  <a:schemeClr val="tx1"/>
                </a:solidFill>
                <a:latin typeface="Times New Roman" pitchFamily="18" charset="0"/>
              </a:defRPr>
            </a:lvl4pPr>
            <a:lvl5pPr marL="2057400" indent="-228600" algn="ctr"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fld id="{141637F7-099C-4E05-A517-4C590D50F0A5}" type="slidenum">
              <a:rPr lang="en-US" sz="1200" smtClean="0">
                <a:latin typeface="Arial" pitchFamily="34" charset="0"/>
              </a:rPr>
              <a:pPr algn="r" eaLnBrk="1" hangingPunct="1"/>
              <a:t>15</a:t>
            </a:fld>
            <a:endParaRPr lang="en-US" sz="1200" smtClean="0">
              <a:latin typeface="Arial" pitchFamily="34" charset="0"/>
            </a:endParaRPr>
          </a:p>
        </p:txBody>
      </p:sp>
      <p:sp>
        <p:nvSpPr>
          <p:cNvPr id="67586" name="Rectangle 2"/>
          <p:cNvSpPr>
            <a:spLocks noGrp="1" noRot="1" noChangeAspect="1" noChangeArrowheads="1" noTextEdit="1"/>
          </p:cNvSpPr>
          <p:nvPr>
            <p:ph type="sldImg"/>
          </p:nvPr>
        </p:nvSpPr>
        <p:spPr>
          <a:xfrm>
            <a:off x="1152525" y="698500"/>
            <a:ext cx="4651375" cy="3489325"/>
          </a:xfrm>
          <a:ln/>
        </p:spPr>
      </p:sp>
      <p:sp>
        <p:nvSpPr>
          <p:cNvPr id="675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val="3912134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a:xfrm>
            <a:off x="1152525" y="698500"/>
            <a:ext cx="4651375" cy="3489325"/>
          </a:xfrm>
          <a:ln/>
        </p:spPr>
      </p:sp>
      <p:sp>
        <p:nvSpPr>
          <p:cNvPr id="7168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latin typeface="Arial" pitchFamily="34" charset="0"/>
            </a:endParaRPr>
          </a:p>
        </p:txBody>
      </p:sp>
    </p:spTree>
    <p:extLst>
      <p:ext uri="{BB962C8B-B14F-4D97-AF65-F5344CB8AC3E}">
        <p14:creationId xmlns:p14="http://schemas.microsoft.com/office/powerpoint/2010/main" val="33959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C53CE3-C03C-46FC-B39C-B9AE58CF967C}" type="slidenum">
              <a:rPr lang="en-US"/>
              <a:pPr>
                <a:defRPr/>
              </a:pPr>
              <a:t>‹#›</a:t>
            </a:fld>
            <a:endParaRPr lang="en-US"/>
          </a:p>
        </p:txBody>
      </p:sp>
    </p:spTree>
    <p:extLst>
      <p:ext uri="{BB962C8B-B14F-4D97-AF65-F5344CB8AC3E}">
        <p14:creationId xmlns:p14="http://schemas.microsoft.com/office/powerpoint/2010/main" val="2745840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61CD5F-330B-4D19-98B4-50DC60311FDC}" type="slidenum">
              <a:rPr lang="en-US"/>
              <a:pPr>
                <a:defRPr/>
              </a:pPr>
              <a:t>‹#›</a:t>
            </a:fld>
            <a:endParaRPr lang="en-US"/>
          </a:p>
        </p:txBody>
      </p:sp>
    </p:spTree>
    <p:extLst>
      <p:ext uri="{BB962C8B-B14F-4D97-AF65-F5344CB8AC3E}">
        <p14:creationId xmlns:p14="http://schemas.microsoft.com/office/powerpoint/2010/main" val="3542204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15481F-E5D9-4096-A34F-954B32A83E39}" type="slidenum">
              <a:rPr lang="en-US"/>
              <a:pPr>
                <a:defRPr/>
              </a:pPr>
              <a:t>‹#›</a:t>
            </a:fld>
            <a:endParaRPr lang="en-US"/>
          </a:p>
        </p:txBody>
      </p:sp>
    </p:spTree>
    <p:extLst>
      <p:ext uri="{BB962C8B-B14F-4D97-AF65-F5344CB8AC3E}">
        <p14:creationId xmlns:p14="http://schemas.microsoft.com/office/powerpoint/2010/main" val="211214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327639D-ADEA-4EB0-A6B9-FCB6A763DD5B}" type="slidenum">
              <a:rPr lang="en-US"/>
              <a:pPr>
                <a:defRPr/>
              </a:pPr>
              <a:t>‹#›</a:t>
            </a:fld>
            <a:endParaRPr lang="en-US"/>
          </a:p>
        </p:txBody>
      </p:sp>
    </p:spTree>
    <p:extLst>
      <p:ext uri="{BB962C8B-B14F-4D97-AF65-F5344CB8AC3E}">
        <p14:creationId xmlns:p14="http://schemas.microsoft.com/office/powerpoint/2010/main" val="2444068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E6E0EE-C88D-461C-BB9A-0091241D1AA4}" type="slidenum">
              <a:rPr lang="en-US"/>
              <a:pPr>
                <a:defRPr/>
              </a:pPr>
              <a:t>‹#›</a:t>
            </a:fld>
            <a:endParaRPr lang="en-US"/>
          </a:p>
        </p:txBody>
      </p:sp>
    </p:spTree>
    <p:extLst>
      <p:ext uri="{BB962C8B-B14F-4D97-AF65-F5344CB8AC3E}">
        <p14:creationId xmlns:p14="http://schemas.microsoft.com/office/powerpoint/2010/main" val="872980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E0A954-9690-4207-BFAD-1D37B82DE44E}" type="slidenum">
              <a:rPr lang="en-US"/>
              <a:pPr>
                <a:defRPr/>
              </a:pPr>
              <a:t>‹#›</a:t>
            </a:fld>
            <a:endParaRPr lang="en-US"/>
          </a:p>
        </p:txBody>
      </p:sp>
    </p:spTree>
    <p:extLst>
      <p:ext uri="{BB962C8B-B14F-4D97-AF65-F5344CB8AC3E}">
        <p14:creationId xmlns:p14="http://schemas.microsoft.com/office/powerpoint/2010/main" val="2574737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1D3C6A-0CBF-424F-A1BC-709B33DDB46E}" type="slidenum">
              <a:rPr lang="en-US"/>
              <a:pPr>
                <a:defRPr/>
              </a:pPr>
              <a:t>‹#›</a:t>
            </a:fld>
            <a:endParaRPr lang="en-US"/>
          </a:p>
        </p:txBody>
      </p:sp>
    </p:spTree>
    <p:extLst>
      <p:ext uri="{BB962C8B-B14F-4D97-AF65-F5344CB8AC3E}">
        <p14:creationId xmlns:p14="http://schemas.microsoft.com/office/powerpoint/2010/main" val="1552167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BCDC0ED-5372-4447-B3FC-3171FF247390}" type="slidenum">
              <a:rPr lang="en-US"/>
              <a:pPr>
                <a:defRPr/>
              </a:pPr>
              <a:t>‹#›</a:t>
            </a:fld>
            <a:endParaRPr lang="en-US"/>
          </a:p>
        </p:txBody>
      </p:sp>
    </p:spTree>
    <p:extLst>
      <p:ext uri="{BB962C8B-B14F-4D97-AF65-F5344CB8AC3E}">
        <p14:creationId xmlns:p14="http://schemas.microsoft.com/office/powerpoint/2010/main" val="2305351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D4F0BF5-D1A7-48CC-A5E3-A655B487152D}" type="slidenum">
              <a:rPr lang="en-US"/>
              <a:pPr>
                <a:defRPr/>
              </a:pPr>
              <a:t>‹#›</a:t>
            </a:fld>
            <a:endParaRPr lang="en-US"/>
          </a:p>
        </p:txBody>
      </p:sp>
    </p:spTree>
    <p:extLst>
      <p:ext uri="{BB962C8B-B14F-4D97-AF65-F5344CB8AC3E}">
        <p14:creationId xmlns:p14="http://schemas.microsoft.com/office/powerpoint/2010/main" val="1218457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EEB9CBD-E98E-4ED4-9F04-BBBDB0365936}" type="slidenum">
              <a:rPr lang="en-US"/>
              <a:pPr>
                <a:defRPr/>
              </a:pPr>
              <a:t>‹#›</a:t>
            </a:fld>
            <a:endParaRPr lang="en-US"/>
          </a:p>
        </p:txBody>
      </p:sp>
    </p:spTree>
    <p:extLst>
      <p:ext uri="{BB962C8B-B14F-4D97-AF65-F5344CB8AC3E}">
        <p14:creationId xmlns:p14="http://schemas.microsoft.com/office/powerpoint/2010/main" val="312913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E56052-B771-4509-A4A3-C76134C7D0E8}" type="slidenum">
              <a:rPr lang="en-US"/>
              <a:pPr>
                <a:defRPr/>
              </a:pPr>
              <a:t>‹#›</a:t>
            </a:fld>
            <a:endParaRPr lang="en-US"/>
          </a:p>
        </p:txBody>
      </p:sp>
    </p:spTree>
    <p:extLst>
      <p:ext uri="{BB962C8B-B14F-4D97-AF65-F5344CB8AC3E}">
        <p14:creationId xmlns:p14="http://schemas.microsoft.com/office/powerpoint/2010/main" val="4066208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06FF79-47CD-41F0-9EE4-8FD3BEC6985B}" type="slidenum">
              <a:rPr lang="en-US"/>
              <a:pPr>
                <a:defRPr/>
              </a:pPr>
              <a:t>‹#›</a:t>
            </a:fld>
            <a:endParaRPr lang="en-US"/>
          </a:p>
        </p:txBody>
      </p:sp>
    </p:spTree>
    <p:extLst>
      <p:ext uri="{BB962C8B-B14F-4D97-AF65-F5344CB8AC3E}">
        <p14:creationId xmlns:p14="http://schemas.microsoft.com/office/powerpoint/2010/main" val="1752669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b="-4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24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endParaRPr lang="en-US"/>
          </a:p>
        </p:txBody>
      </p:sp>
      <p:sp>
        <p:nvSpPr>
          <p:cNvPr id="624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a:p>
        </p:txBody>
      </p:sp>
      <p:sp>
        <p:nvSpPr>
          <p:cNvPr id="624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FFFFFF"/>
                </a:solidFill>
              </a:defRPr>
            </a:lvl1pPr>
          </a:lstStyle>
          <a:p>
            <a:pPr>
              <a:defRPr/>
            </a:pPr>
            <a:fld id="{AA2CC056-1F0E-405C-8096-E346B4599C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2" r:id="rId1"/>
    <p:sldLayoutId id="2147483701" r:id="rId2"/>
    <p:sldLayoutId id="2147483700" r:id="rId3"/>
    <p:sldLayoutId id="2147483699" r:id="rId4"/>
    <p:sldLayoutId id="2147483698" r:id="rId5"/>
    <p:sldLayoutId id="2147483697" r:id="rId6"/>
    <p:sldLayoutId id="2147483696" r:id="rId7"/>
    <p:sldLayoutId id="2147483695" r:id="rId8"/>
    <p:sldLayoutId id="2147483694" r:id="rId9"/>
    <p:sldLayoutId id="2147483693" r:id="rId10"/>
    <p:sldLayoutId id="2147483692" r:id="rId11"/>
    <p:sldLayoutId id="2147483691" r:id="rId12"/>
  </p:sldLayoutIdLst>
  <p:hf hdr="0" ftr="0" dt="0"/>
  <p:txStyles>
    <p:titleStyle>
      <a:lvl1pPr algn="ctr" rtl="0" eaLnBrk="0" fontAlgn="base" hangingPunct="0">
        <a:spcBef>
          <a:spcPct val="0"/>
        </a:spcBef>
        <a:spcAft>
          <a:spcPct val="0"/>
        </a:spcAft>
        <a:defRPr sz="44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entaur-Bold" pitchFamily="2" charset="0"/>
        </a:defRPr>
      </a:lvl2pPr>
      <a:lvl3pPr algn="ctr" rtl="0" eaLnBrk="0" fontAlgn="base" hangingPunct="0">
        <a:spcBef>
          <a:spcPct val="0"/>
        </a:spcBef>
        <a:spcAft>
          <a:spcPct val="0"/>
        </a:spcAft>
        <a:defRPr sz="4400">
          <a:solidFill>
            <a:srgbClr val="FFFFFF"/>
          </a:solidFill>
          <a:latin typeface="Centaur-Bold" pitchFamily="2" charset="0"/>
        </a:defRPr>
      </a:lvl3pPr>
      <a:lvl4pPr algn="ctr" rtl="0" eaLnBrk="0" fontAlgn="base" hangingPunct="0">
        <a:spcBef>
          <a:spcPct val="0"/>
        </a:spcBef>
        <a:spcAft>
          <a:spcPct val="0"/>
        </a:spcAft>
        <a:defRPr sz="4400">
          <a:solidFill>
            <a:srgbClr val="FFFFFF"/>
          </a:solidFill>
          <a:latin typeface="Centaur-Bold" pitchFamily="2" charset="0"/>
        </a:defRPr>
      </a:lvl4pPr>
      <a:lvl5pPr algn="ctr" rtl="0" eaLnBrk="0" fontAlgn="base" hangingPunct="0">
        <a:spcBef>
          <a:spcPct val="0"/>
        </a:spcBef>
        <a:spcAft>
          <a:spcPct val="0"/>
        </a:spcAft>
        <a:defRPr sz="4400">
          <a:solidFill>
            <a:srgbClr val="FFFFFF"/>
          </a:solidFill>
          <a:latin typeface="Centaur-Bold" pitchFamily="2" charset="0"/>
        </a:defRPr>
      </a:lvl5pPr>
      <a:lvl6pPr marL="457200" algn="ctr" rtl="0" eaLnBrk="0" fontAlgn="base" hangingPunct="0">
        <a:spcBef>
          <a:spcPct val="0"/>
        </a:spcBef>
        <a:spcAft>
          <a:spcPct val="0"/>
        </a:spcAft>
        <a:defRPr sz="4400">
          <a:solidFill>
            <a:srgbClr val="FFFFFF"/>
          </a:solidFill>
          <a:latin typeface="Centaur-Bold" pitchFamily="2" charset="0"/>
        </a:defRPr>
      </a:lvl6pPr>
      <a:lvl7pPr marL="914400" algn="ctr" rtl="0" eaLnBrk="0" fontAlgn="base" hangingPunct="0">
        <a:spcBef>
          <a:spcPct val="0"/>
        </a:spcBef>
        <a:spcAft>
          <a:spcPct val="0"/>
        </a:spcAft>
        <a:defRPr sz="4400">
          <a:solidFill>
            <a:srgbClr val="FFFFFF"/>
          </a:solidFill>
          <a:latin typeface="Centaur-Bold" pitchFamily="2" charset="0"/>
        </a:defRPr>
      </a:lvl7pPr>
      <a:lvl8pPr marL="1371600" algn="ctr" rtl="0" eaLnBrk="0" fontAlgn="base" hangingPunct="0">
        <a:spcBef>
          <a:spcPct val="0"/>
        </a:spcBef>
        <a:spcAft>
          <a:spcPct val="0"/>
        </a:spcAft>
        <a:defRPr sz="4400">
          <a:solidFill>
            <a:srgbClr val="FFFFFF"/>
          </a:solidFill>
          <a:latin typeface="Centaur-Bold" pitchFamily="2" charset="0"/>
        </a:defRPr>
      </a:lvl8pPr>
      <a:lvl9pPr marL="1828800" algn="ctr" rtl="0" eaLnBrk="0" fontAlgn="base" hangingPunct="0">
        <a:spcBef>
          <a:spcPct val="0"/>
        </a:spcBef>
        <a:spcAft>
          <a:spcPct val="0"/>
        </a:spcAft>
        <a:defRPr sz="4400">
          <a:solidFill>
            <a:srgbClr val="FFFFFF"/>
          </a:solidFill>
          <a:latin typeface="Centaur-Bold" pitchFamily="2" charset="0"/>
        </a:defRPr>
      </a:lvl9pPr>
    </p:titleStyle>
    <p:bodyStyle>
      <a:lvl1pPr marL="342900" indent="-342900" algn="l" rtl="0" eaLnBrk="0" fontAlgn="base" hangingPunct="0">
        <a:spcBef>
          <a:spcPct val="20000"/>
        </a:spcBef>
        <a:spcAft>
          <a:spcPct val="0"/>
        </a:spcAft>
        <a:buChar char="•"/>
        <a:defRPr sz="3200">
          <a:solidFill>
            <a:srgbClr val="FFFFFF"/>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FF"/>
          </a:solidFill>
          <a:latin typeface="+mn-lt"/>
        </a:defRPr>
      </a:lvl2pPr>
      <a:lvl3pPr marL="1143000" indent="-228600" algn="l" rtl="0" eaLnBrk="0" fontAlgn="base" hangingPunct="0">
        <a:spcBef>
          <a:spcPct val="20000"/>
        </a:spcBef>
        <a:spcAft>
          <a:spcPct val="0"/>
        </a:spcAft>
        <a:buChar char="•"/>
        <a:defRPr sz="2400">
          <a:solidFill>
            <a:srgbClr val="FFFFFF"/>
          </a:solidFill>
          <a:latin typeface="+mn-lt"/>
        </a:defRPr>
      </a:lvl3pPr>
      <a:lvl4pPr marL="1600200" indent="-228600" algn="l" rtl="0" eaLnBrk="0" fontAlgn="base" hangingPunct="0">
        <a:spcBef>
          <a:spcPct val="20000"/>
        </a:spcBef>
        <a:spcAft>
          <a:spcPct val="0"/>
        </a:spcAft>
        <a:buChar char="–"/>
        <a:defRPr sz="2000">
          <a:solidFill>
            <a:srgbClr val="FFFFFF"/>
          </a:solidFill>
          <a:latin typeface="+mn-lt"/>
        </a:defRPr>
      </a:lvl4pPr>
      <a:lvl5pPr marL="2057400" indent="-228600" algn="l" rtl="0" eaLnBrk="0" fontAlgn="base" hangingPunct="0">
        <a:spcBef>
          <a:spcPct val="20000"/>
        </a:spcBef>
        <a:spcAft>
          <a:spcPct val="0"/>
        </a:spcAft>
        <a:buChar char="»"/>
        <a:defRPr sz="2000">
          <a:solidFill>
            <a:srgbClr val="FFFFFF"/>
          </a:solidFill>
          <a:latin typeface="+mn-lt"/>
        </a:defRPr>
      </a:lvl5pPr>
      <a:lvl6pPr marL="2514600" indent="-228600" algn="l" rtl="0" eaLnBrk="0" fontAlgn="base" hangingPunct="0">
        <a:spcBef>
          <a:spcPct val="20000"/>
        </a:spcBef>
        <a:spcAft>
          <a:spcPct val="0"/>
        </a:spcAft>
        <a:buChar char="»"/>
        <a:defRPr sz="2000">
          <a:solidFill>
            <a:srgbClr val="FFFFFF"/>
          </a:solidFill>
          <a:latin typeface="+mn-lt"/>
        </a:defRPr>
      </a:lvl6pPr>
      <a:lvl7pPr marL="2971800" indent="-228600" algn="l" rtl="0" eaLnBrk="0" fontAlgn="base" hangingPunct="0">
        <a:spcBef>
          <a:spcPct val="20000"/>
        </a:spcBef>
        <a:spcAft>
          <a:spcPct val="0"/>
        </a:spcAft>
        <a:buChar char="»"/>
        <a:defRPr sz="2000">
          <a:solidFill>
            <a:srgbClr val="FFFFFF"/>
          </a:solidFill>
          <a:latin typeface="+mn-lt"/>
        </a:defRPr>
      </a:lvl7pPr>
      <a:lvl8pPr marL="3429000" indent="-228600" algn="l" rtl="0" eaLnBrk="0" fontAlgn="base" hangingPunct="0">
        <a:spcBef>
          <a:spcPct val="20000"/>
        </a:spcBef>
        <a:spcAft>
          <a:spcPct val="0"/>
        </a:spcAft>
        <a:buChar char="»"/>
        <a:defRPr sz="2000">
          <a:solidFill>
            <a:srgbClr val="FFFFFF"/>
          </a:solidFill>
          <a:latin typeface="+mn-lt"/>
        </a:defRPr>
      </a:lvl8pPr>
      <a:lvl9pPr marL="3886200" indent="-228600" algn="l" rtl="0" eaLnBrk="0" fontAlgn="base" hangingPunct="0">
        <a:spcBef>
          <a:spcPct val="20000"/>
        </a:spcBef>
        <a:spcAft>
          <a:spcPct val="0"/>
        </a:spcAft>
        <a:buChar char="»"/>
        <a:defRPr sz="20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35.png"/><Relationship Id="rId7" Type="http://schemas.openxmlformats.org/officeDocument/2006/relationships/image" Target="../media/image2.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4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1" name="Slide Number Placeholder 5"/>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400">
                <a:solidFill>
                  <a:schemeClr val="tx1"/>
                </a:solidFill>
                <a:latin typeface="Times New Roman" pitchFamily="18" charset="0"/>
              </a:defRPr>
            </a:lvl1pPr>
            <a:lvl2pPr marL="742950" indent="-285750" algn="ctr" eaLnBrk="0" hangingPunct="0">
              <a:defRPr sz="2400">
                <a:solidFill>
                  <a:schemeClr val="tx1"/>
                </a:solidFill>
                <a:latin typeface="Times New Roman" pitchFamily="18" charset="0"/>
              </a:defRPr>
            </a:lvl2pPr>
            <a:lvl3pPr marL="1143000" indent="-228600" algn="ctr" eaLnBrk="0" hangingPunct="0">
              <a:defRPr sz="2400">
                <a:solidFill>
                  <a:schemeClr val="tx1"/>
                </a:solidFill>
                <a:latin typeface="Times New Roman" pitchFamily="18" charset="0"/>
              </a:defRPr>
            </a:lvl3pPr>
            <a:lvl4pPr marL="1600200" indent="-228600" algn="ctr" eaLnBrk="0" hangingPunct="0">
              <a:defRPr sz="2400">
                <a:solidFill>
                  <a:schemeClr val="tx1"/>
                </a:solidFill>
                <a:latin typeface="Times New Roman" pitchFamily="18" charset="0"/>
              </a:defRPr>
            </a:lvl4pPr>
            <a:lvl5pPr marL="2057400" indent="-228600" algn="ctr"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fld id="{B29F655A-5360-4BB4-86AB-79F5C412405C}" type="slidenum">
              <a:rPr lang="en-US" sz="1400" smtClean="0">
                <a:solidFill>
                  <a:srgbClr val="FFFFFF"/>
                </a:solidFill>
              </a:rPr>
              <a:pPr algn="r"/>
              <a:t>1</a:t>
            </a:fld>
            <a:endParaRPr lang="en-US" sz="1400" smtClean="0">
              <a:solidFill>
                <a:srgbClr val="FFFFFF"/>
              </a:solidFill>
            </a:endParaRPr>
          </a:p>
        </p:txBody>
      </p:sp>
      <p:sp>
        <p:nvSpPr>
          <p:cNvPr id="270340" name="Rectangle 4"/>
          <p:cNvSpPr>
            <a:spLocks noChangeArrowheads="1"/>
          </p:cNvSpPr>
          <p:nvPr/>
        </p:nvSpPr>
        <p:spPr bwMode="auto">
          <a:xfrm>
            <a:off x="533400" y="76200"/>
            <a:ext cx="8001000" cy="1077218"/>
          </a:xfrm>
          <a:prstGeom prst="rect">
            <a:avLst/>
          </a:prstGeom>
          <a:noFill/>
          <a:ln w="9525">
            <a:noFill/>
            <a:miter lim="800000"/>
            <a:headEnd/>
            <a:tailEnd/>
          </a:ln>
          <a:effectLst/>
        </p:spPr>
        <p:txBody>
          <a:bodyPr>
            <a:spAutoFit/>
          </a:bodyPr>
          <a:lstStyle/>
          <a:p>
            <a:pPr algn="ctr" eaLnBrk="0" hangingPunct="0"/>
            <a:r>
              <a:rPr lang="en-GB" sz="3200" b="1" u="sng" dirty="0" smtClean="0">
                <a:effectLst>
                  <a:outerShdw blurRad="38100" dist="38100" dir="2700000" algn="tl">
                    <a:srgbClr val="FFFFFF"/>
                  </a:outerShdw>
                </a:effectLst>
                <a:latin typeface="Arial" panose="020B0604020202020204" pitchFamily="34" charset="0"/>
                <a:cs typeface="Arial" panose="020B0604020202020204" pitchFamily="34" charset="0"/>
              </a:rPr>
              <a:t>CURRENT STATUS OF CHEMICAL </a:t>
            </a:r>
            <a:r>
              <a:rPr lang="en-US" sz="3200" b="1" u="sng" dirty="0" smtClean="0">
                <a:effectLst>
                  <a:outerShdw blurRad="38100" dist="38100" dir="2700000" algn="tl">
                    <a:srgbClr val="FFFFFF"/>
                  </a:outerShdw>
                </a:effectLst>
                <a:latin typeface="Arial" pitchFamily="34" charset="0"/>
                <a:cs typeface="Arial" pitchFamily="34" charset="0"/>
              </a:rPr>
              <a:t>MANAGEMENT IN PAKISTAN</a:t>
            </a:r>
          </a:p>
        </p:txBody>
      </p:sp>
      <p:sp>
        <p:nvSpPr>
          <p:cNvPr id="270341" name="Rectangle 5"/>
          <p:cNvSpPr>
            <a:spLocks noChangeArrowheads="1"/>
          </p:cNvSpPr>
          <p:nvPr/>
        </p:nvSpPr>
        <p:spPr bwMode="auto">
          <a:xfrm>
            <a:off x="1524000" y="4611469"/>
            <a:ext cx="6096000" cy="646331"/>
          </a:xfrm>
          <a:prstGeom prst="rect">
            <a:avLst/>
          </a:prstGeom>
          <a:noFill/>
          <a:ln w="9525">
            <a:noFill/>
            <a:miter lim="800000"/>
            <a:headEnd/>
            <a:tailEnd/>
          </a:ln>
          <a:effectLst/>
        </p:spPr>
        <p:txBody>
          <a:bodyPr>
            <a:spAutoFit/>
          </a:bodyPr>
          <a:lstStyle/>
          <a:p>
            <a:pPr algn="ctr" eaLnBrk="0" hangingPunct="0"/>
            <a:r>
              <a:rPr lang="en-US" sz="1800" b="1" dirty="0" smtClean="0">
                <a:effectLst>
                  <a:outerShdw blurRad="38100" dist="38100" dir="2700000" algn="tl">
                    <a:srgbClr val="FFFFFF"/>
                  </a:outerShdw>
                </a:effectLst>
                <a:latin typeface="Verdana" pitchFamily="34" charset="0"/>
              </a:rPr>
              <a:t>Noman </a:t>
            </a:r>
            <a:r>
              <a:rPr lang="en-US" sz="1800" b="1" dirty="0" err="1">
                <a:effectLst>
                  <a:outerShdw blurRad="38100" dist="38100" dir="2700000" algn="tl">
                    <a:srgbClr val="FFFFFF"/>
                  </a:outerShdw>
                </a:effectLst>
                <a:latin typeface="Verdana" pitchFamily="34" charset="0"/>
              </a:rPr>
              <a:t>Siraj</a:t>
            </a:r>
            <a:r>
              <a:rPr lang="en-US" sz="1800" b="1" dirty="0">
                <a:effectLst>
                  <a:outerShdw blurRad="38100" dist="38100" dir="2700000" algn="tl">
                    <a:srgbClr val="FFFFFF"/>
                  </a:outerShdw>
                </a:effectLst>
                <a:latin typeface="Verdana" pitchFamily="34" charset="0"/>
              </a:rPr>
              <a:t/>
            </a:r>
            <a:br>
              <a:rPr lang="en-US" sz="1800" b="1" dirty="0">
                <a:effectLst>
                  <a:outerShdw blurRad="38100" dist="38100" dir="2700000" algn="tl">
                    <a:srgbClr val="FFFFFF"/>
                  </a:outerShdw>
                </a:effectLst>
                <a:latin typeface="Verdana" pitchFamily="34" charset="0"/>
              </a:rPr>
            </a:br>
            <a:r>
              <a:rPr lang="en-US" sz="1800" b="1" dirty="0">
                <a:effectLst>
                  <a:outerShdw blurRad="38100" dist="38100" dir="2700000" algn="tl">
                    <a:srgbClr val="FFFFFF"/>
                  </a:outerShdw>
                </a:effectLst>
                <a:latin typeface="Verdana" pitchFamily="34" charset="0"/>
              </a:rPr>
              <a:t>Director National Authority CWC</a:t>
            </a:r>
            <a:endParaRPr lang="en-GB" sz="1800" b="1" dirty="0">
              <a:effectLst>
                <a:outerShdw blurRad="38100" dist="38100" dir="2700000" algn="tl">
                  <a:srgbClr val="FFFFFF"/>
                </a:outerShdw>
              </a:effectLst>
              <a:latin typeface="Verdana" pitchFamily="34" charset="0"/>
            </a:endParaRPr>
          </a:p>
        </p:txBody>
      </p:sp>
      <p:grpSp>
        <p:nvGrpSpPr>
          <p:cNvPr id="46091" name="Group 11"/>
          <p:cNvGrpSpPr>
            <a:grpSpLocks/>
          </p:cNvGrpSpPr>
          <p:nvPr/>
        </p:nvGrpSpPr>
        <p:grpSpPr bwMode="auto">
          <a:xfrm>
            <a:off x="0" y="0"/>
            <a:ext cx="9144000" cy="1066800"/>
            <a:chOff x="0" y="0"/>
            <a:chExt cx="5760" cy="672"/>
          </a:xfrm>
        </p:grpSpPr>
        <p:pic>
          <p:nvPicPr>
            <p:cNvPr id="46089" name="Picture 9" descr="Ministr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10" cy="672"/>
            </a:xfrm>
            <a:prstGeom prst="rect">
              <a:avLst/>
            </a:prstGeom>
            <a:noFill/>
            <a:extLst>
              <a:ext uri="{909E8E84-426E-40DD-AFC4-6F175D3DCCD1}">
                <a14:hiddenFill xmlns:a14="http://schemas.microsoft.com/office/drawing/2010/main">
                  <a:solidFill>
                    <a:srgbClr val="FFFFFF"/>
                  </a:solidFill>
                </a14:hiddenFill>
              </a:ext>
            </a:extLst>
          </p:spPr>
        </p:pic>
        <p:pic>
          <p:nvPicPr>
            <p:cNvPr id="46090" name="Picture 10" descr="OPCW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 y="0"/>
              <a:ext cx="576" cy="554"/>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6600" y="2087453"/>
            <a:ext cx="2475417" cy="17180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5" descr="Related image"/>
          <p:cNvPicPr>
            <a:picLocks noChangeAspect="1" noChangeArrowheads="1"/>
          </p:cNvPicPr>
          <p:nvPr/>
        </p:nvPicPr>
        <p:blipFill>
          <a:blip r:embed="rId6"/>
          <a:srcRect/>
          <a:stretch>
            <a:fillRect/>
          </a:stretch>
        </p:blipFill>
        <p:spPr bwMode="auto">
          <a:xfrm>
            <a:off x="842682" y="1229618"/>
            <a:ext cx="2266950" cy="1508125"/>
          </a:xfrm>
          <a:prstGeom prst="rect">
            <a:avLst/>
          </a:prstGeom>
          <a:noFill/>
          <a:ln w="38100">
            <a:solidFill>
              <a:schemeClr val="tx1"/>
            </a:solidFill>
            <a:miter lim="800000"/>
            <a:headEnd/>
            <a:tailEnd/>
          </a:ln>
        </p:spPr>
      </p:pic>
      <p:pic>
        <p:nvPicPr>
          <p:cNvPr id="12" name="Picture 4" descr="Image result for chemical industries"/>
          <p:cNvPicPr>
            <a:picLocks noChangeAspect="1" noChangeArrowheads="1"/>
          </p:cNvPicPr>
          <p:nvPr/>
        </p:nvPicPr>
        <p:blipFill>
          <a:blip r:embed="rId7"/>
          <a:srcRect/>
          <a:stretch>
            <a:fillRect/>
          </a:stretch>
        </p:blipFill>
        <p:spPr bwMode="auto">
          <a:xfrm>
            <a:off x="5935568" y="1179416"/>
            <a:ext cx="2347913" cy="1493837"/>
          </a:xfrm>
          <a:prstGeom prst="rect">
            <a:avLst/>
          </a:prstGeom>
          <a:noFill/>
          <a:ln w="38100">
            <a:solidFill>
              <a:schemeClr val="tx1"/>
            </a:solidFill>
            <a:miter lim="800000"/>
            <a:headEnd/>
            <a:tailEnd/>
          </a:ln>
        </p:spPr>
      </p:pic>
      <p:pic>
        <p:nvPicPr>
          <p:cNvPr id="13" name="Picture 12"/>
          <p:cNvPicPr>
            <a:picLocks noChangeAspect="1"/>
          </p:cNvPicPr>
          <p:nvPr/>
        </p:nvPicPr>
        <p:blipFill>
          <a:blip r:embed="rId8" cstate="print"/>
          <a:stretch>
            <a:fillRect/>
          </a:stretch>
        </p:blipFill>
        <p:spPr>
          <a:xfrm>
            <a:off x="5913156" y="3091634"/>
            <a:ext cx="2347913" cy="1566862"/>
          </a:xfrm>
          <a:prstGeom prst="rect">
            <a:avLst/>
          </a:prstGeom>
          <a:ln w="38100">
            <a:solidFill>
              <a:schemeClr val="tx1"/>
            </a:solidFill>
          </a:ln>
          <a:effectLst>
            <a:outerShdw blurRad="292100" dist="139700" dir="2700000" algn="tl" rotWithShape="0">
              <a:srgbClr val="333333">
                <a:alpha val="65000"/>
              </a:srgbClr>
            </a:outerShdw>
          </a:effectLst>
        </p:spPr>
      </p:pic>
      <p:pic>
        <p:nvPicPr>
          <p:cNvPr id="14" name="Picture 2" descr="Image result for chemical"/>
          <p:cNvPicPr>
            <a:picLocks noChangeAspect="1" noChangeArrowheads="1"/>
          </p:cNvPicPr>
          <p:nvPr/>
        </p:nvPicPr>
        <p:blipFill>
          <a:blip r:embed="rId9"/>
          <a:srcRect/>
          <a:stretch>
            <a:fillRect/>
          </a:stretch>
        </p:blipFill>
        <p:spPr bwMode="auto">
          <a:xfrm>
            <a:off x="838200" y="3078053"/>
            <a:ext cx="2266950" cy="1519238"/>
          </a:xfrm>
          <a:prstGeom prst="rect">
            <a:avLst/>
          </a:prstGeom>
          <a:noFill/>
          <a:ln w="38100">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0"/>
            <a:ext cx="8305800" cy="830997"/>
          </a:xfrm>
          <a:prstGeom prst="rect">
            <a:avLst/>
          </a:prstGeom>
          <a:noFill/>
        </p:spPr>
        <p:txBody>
          <a:bodyPr wrap="square" rtlCol="0">
            <a:spAutoFit/>
          </a:bodyPr>
          <a:lstStyle/>
          <a:p>
            <a:pPr algn="ctr"/>
            <a:r>
              <a:rPr lang="en-US" b="1" u="sng" dirty="0" smtClean="0">
                <a:latin typeface="Arial" panose="020B0604020202020204" pitchFamily="34" charset="0"/>
                <a:cs typeface="Arial" panose="020B0604020202020204" pitchFamily="34" charset="0"/>
              </a:rPr>
              <a:t>NATIONAL POLICY ON CHEMICAL </a:t>
            </a:r>
          </a:p>
          <a:p>
            <a:pPr algn="ctr"/>
            <a:r>
              <a:rPr lang="en-US" b="1" u="sng" dirty="0" smtClean="0">
                <a:latin typeface="Arial" panose="020B0604020202020204" pitchFamily="34" charset="0"/>
                <a:cs typeface="Arial" panose="020B0604020202020204" pitchFamily="34" charset="0"/>
              </a:rPr>
              <a:t>MANAGEMENT – STRATEGIES &amp; COMPONENTS</a:t>
            </a:r>
            <a:endParaRPr lang="en-US" b="1" u="sng" dirty="0">
              <a:latin typeface="Arial" panose="020B0604020202020204" pitchFamily="34" charset="0"/>
              <a:cs typeface="Arial" panose="020B0604020202020204" pitchFamily="34" charset="0"/>
            </a:endParaRPr>
          </a:p>
        </p:txBody>
      </p:sp>
      <p:sp>
        <p:nvSpPr>
          <p:cNvPr id="5" name="TextBox 4"/>
          <p:cNvSpPr txBox="1"/>
          <p:nvPr/>
        </p:nvSpPr>
        <p:spPr>
          <a:xfrm>
            <a:off x="152400" y="802341"/>
            <a:ext cx="8915400" cy="5170646"/>
          </a:xfrm>
          <a:prstGeom prst="rect">
            <a:avLst/>
          </a:prstGeom>
          <a:noFill/>
        </p:spPr>
        <p:txBody>
          <a:bodyPr wrap="square" rtlCol="0">
            <a:spAutoFit/>
          </a:bodyPr>
          <a:lstStyle/>
          <a:p>
            <a:pPr algn="just">
              <a:lnSpc>
                <a:spcPct val="150000"/>
              </a:lnSpc>
            </a:pPr>
            <a:r>
              <a:rPr lang="en-US" sz="2000" dirty="0" smtClean="0">
                <a:latin typeface="Arial" panose="020B0604020202020204" pitchFamily="34" charset="0"/>
                <a:cs typeface="Arial" panose="020B0604020202020204" pitchFamily="34" charset="0"/>
              </a:rPr>
              <a:t>In Pakistan, a well structured mechanism exists for the management of chemicals which aims at: </a:t>
            </a:r>
          </a:p>
          <a:p>
            <a:pPr marL="346075" indent="-346075" algn="just">
              <a:lnSpc>
                <a:spcPct val="150000"/>
              </a:lnSpc>
              <a:buFont typeface="Arial" pitchFamily="34" charset="0"/>
              <a:buChar char="•"/>
            </a:pPr>
            <a:r>
              <a:rPr lang="en-US" sz="2000" b="1" u="sng" dirty="0" smtClean="0">
                <a:latin typeface="Arial" panose="020B0604020202020204" pitchFamily="34" charset="0"/>
                <a:cs typeface="Arial" panose="020B0604020202020204" pitchFamily="34" charset="0"/>
              </a:rPr>
              <a:t>Awareness</a:t>
            </a:r>
            <a:r>
              <a:rPr lang="en-US" sz="2000" dirty="0" smtClean="0">
                <a:latin typeface="Arial" panose="020B0604020202020204" pitchFamily="34" charset="0"/>
                <a:cs typeface="Arial" panose="020B0604020202020204" pitchFamily="34" charset="0"/>
              </a:rPr>
              <a:t> within all sectors of society of the risks associated with chemicals;</a:t>
            </a:r>
          </a:p>
          <a:p>
            <a:pPr marL="346075" indent="-346075" algn="just">
              <a:lnSpc>
                <a:spcPct val="150000"/>
              </a:lnSpc>
              <a:buFont typeface="Arial" pitchFamily="34" charset="0"/>
              <a:buChar char="•"/>
            </a:pPr>
            <a:r>
              <a:rPr lang="en-US" sz="2000" b="1" u="sng" dirty="0" smtClean="0">
                <a:latin typeface="Arial" panose="020B0604020202020204" pitchFamily="34" charset="0"/>
                <a:cs typeface="Arial" panose="020B0604020202020204" pitchFamily="34" charset="0"/>
              </a:rPr>
              <a:t>Prevention</a:t>
            </a:r>
            <a:r>
              <a:rPr lang="en-US" sz="2000" dirty="0" smtClean="0">
                <a:latin typeface="Arial" panose="020B0604020202020204" pitchFamily="34" charset="0"/>
                <a:cs typeface="Arial" panose="020B0604020202020204" pitchFamily="34" charset="0"/>
              </a:rPr>
              <a:t> i.e., taking steps to avoid or minimize chemical pollution, contamination, accidents, and poisonings; </a:t>
            </a:r>
          </a:p>
          <a:p>
            <a:pPr marL="346075" indent="-346075" algn="just">
              <a:lnSpc>
                <a:spcPct val="150000"/>
              </a:lnSpc>
              <a:buFont typeface="Arial" pitchFamily="34" charset="0"/>
              <a:buChar char="•"/>
            </a:pPr>
            <a:r>
              <a:rPr lang="en-US" sz="2000" b="1" u="sng" dirty="0" smtClean="0">
                <a:latin typeface="Arial" panose="020B0604020202020204" pitchFamily="34" charset="0"/>
                <a:cs typeface="Arial" panose="020B0604020202020204" pitchFamily="34" charset="0"/>
              </a:rPr>
              <a:t>Control and Management of chemicals</a:t>
            </a:r>
            <a:r>
              <a:rPr lang="en-US" sz="2000" b="1"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which present risks to health and the environment resulting from extraction, manufacture, use, handling, transport, storage and disposal of chemicals. This includes emergency preparedness and response capabilities in the event of an accident. </a:t>
            </a:r>
          </a:p>
          <a:p>
            <a:pPr marL="457200" indent="-457200" algn="just">
              <a:lnSpc>
                <a:spcPct val="150000"/>
              </a:lnSpc>
            </a:pPr>
            <a:endParaRPr lang="en-US" sz="2000" dirty="0">
              <a:latin typeface="Arial" panose="020B0604020202020204" pitchFamily="34" charset="0"/>
              <a:cs typeface="Arial" panose="020B0604020202020204" pitchFamily="34" charset="0"/>
            </a:endParaRPr>
          </a:p>
        </p:txBody>
      </p:sp>
      <p:grpSp>
        <p:nvGrpSpPr>
          <p:cNvPr id="6" name="Group 7"/>
          <p:cNvGrpSpPr>
            <a:grpSpLocks/>
          </p:cNvGrpSpPr>
          <p:nvPr/>
        </p:nvGrpSpPr>
        <p:grpSpPr bwMode="auto">
          <a:xfrm>
            <a:off x="0" y="0"/>
            <a:ext cx="9144000" cy="1066800"/>
            <a:chOff x="0" y="0"/>
            <a:chExt cx="5760" cy="672"/>
          </a:xfrm>
        </p:grpSpPr>
        <p:pic>
          <p:nvPicPr>
            <p:cNvPr id="7" name="Picture 8" descr="Ministry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10" cy="6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OPCW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4" y="0"/>
              <a:ext cx="576" cy="554"/>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ectangle 3"/>
          <p:cNvSpPr txBox="1">
            <a:spLocks noChangeArrowheads="1"/>
          </p:cNvSpPr>
          <p:nvPr/>
        </p:nvSpPr>
        <p:spPr bwMode="auto">
          <a:xfrm>
            <a:off x="8077200" y="6511924"/>
            <a:ext cx="10668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entaur-Bold" pitchFamily="2" charset="0"/>
              </a:defRPr>
            </a:lvl2pPr>
            <a:lvl3pPr algn="ctr" rtl="0" eaLnBrk="0" fontAlgn="base" hangingPunct="0">
              <a:spcBef>
                <a:spcPct val="0"/>
              </a:spcBef>
              <a:spcAft>
                <a:spcPct val="0"/>
              </a:spcAft>
              <a:defRPr sz="4400">
                <a:solidFill>
                  <a:srgbClr val="FFFFFF"/>
                </a:solidFill>
                <a:latin typeface="Centaur-Bold" pitchFamily="2" charset="0"/>
              </a:defRPr>
            </a:lvl3pPr>
            <a:lvl4pPr algn="ctr" rtl="0" eaLnBrk="0" fontAlgn="base" hangingPunct="0">
              <a:spcBef>
                <a:spcPct val="0"/>
              </a:spcBef>
              <a:spcAft>
                <a:spcPct val="0"/>
              </a:spcAft>
              <a:defRPr sz="4400">
                <a:solidFill>
                  <a:srgbClr val="FFFFFF"/>
                </a:solidFill>
                <a:latin typeface="Centaur-Bold" pitchFamily="2" charset="0"/>
              </a:defRPr>
            </a:lvl4pPr>
            <a:lvl5pPr algn="ctr" rtl="0" eaLnBrk="0" fontAlgn="base" hangingPunct="0">
              <a:spcBef>
                <a:spcPct val="0"/>
              </a:spcBef>
              <a:spcAft>
                <a:spcPct val="0"/>
              </a:spcAft>
              <a:defRPr sz="4400">
                <a:solidFill>
                  <a:srgbClr val="FFFFFF"/>
                </a:solidFill>
                <a:latin typeface="Centaur-Bold" pitchFamily="2" charset="0"/>
              </a:defRPr>
            </a:lvl5pPr>
            <a:lvl6pPr marL="457200" algn="ctr" rtl="0" eaLnBrk="0" fontAlgn="base" hangingPunct="0">
              <a:spcBef>
                <a:spcPct val="0"/>
              </a:spcBef>
              <a:spcAft>
                <a:spcPct val="0"/>
              </a:spcAft>
              <a:defRPr sz="4400">
                <a:solidFill>
                  <a:srgbClr val="FFFFFF"/>
                </a:solidFill>
                <a:latin typeface="Centaur-Bold" pitchFamily="2" charset="0"/>
              </a:defRPr>
            </a:lvl6pPr>
            <a:lvl7pPr marL="914400" algn="ctr" rtl="0" eaLnBrk="0" fontAlgn="base" hangingPunct="0">
              <a:spcBef>
                <a:spcPct val="0"/>
              </a:spcBef>
              <a:spcAft>
                <a:spcPct val="0"/>
              </a:spcAft>
              <a:defRPr sz="4400">
                <a:solidFill>
                  <a:srgbClr val="FFFFFF"/>
                </a:solidFill>
                <a:latin typeface="Centaur-Bold" pitchFamily="2" charset="0"/>
              </a:defRPr>
            </a:lvl7pPr>
            <a:lvl8pPr marL="1371600" algn="ctr" rtl="0" eaLnBrk="0" fontAlgn="base" hangingPunct="0">
              <a:spcBef>
                <a:spcPct val="0"/>
              </a:spcBef>
              <a:spcAft>
                <a:spcPct val="0"/>
              </a:spcAft>
              <a:defRPr sz="4400">
                <a:solidFill>
                  <a:srgbClr val="FFFFFF"/>
                </a:solidFill>
                <a:latin typeface="Centaur-Bold" pitchFamily="2" charset="0"/>
              </a:defRPr>
            </a:lvl8pPr>
            <a:lvl9pPr marL="1828800" algn="ctr" rtl="0" eaLnBrk="0" fontAlgn="base" hangingPunct="0">
              <a:spcBef>
                <a:spcPct val="0"/>
              </a:spcBef>
              <a:spcAft>
                <a:spcPct val="0"/>
              </a:spcAft>
              <a:defRPr sz="4400">
                <a:solidFill>
                  <a:srgbClr val="FFFFFF"/>
                </a:solidFill>
                <a:latin typeface="Centaur-Bold" pitchFamily="2" charset="0"/>
              </a:defRPr>
            </a:lvl9pPr>
          </a:lstStyle>
          <a:p>
            <a:pPr eaLnBrk="1" hangingPunct="1"/>
            <a:r>
              <a:rPr lang="en-US" sz="2000" b="1" kern="0" dirty="0" err="1" smtClean="0">
                <a:solidFill>
                  <a:srgbClr val="FFFF00"/>
                </a:solidFill>
                <a:latin typeface="Arial" pitchFamily="34" charset="0"/>
                <a:cs typeface="Arial" pitchFamily="34" charset="0"/>
              </a:rPr>
              <a:t>Cont</a:t>
            </a:r>
            <a:r>
              <a:rPr lang="en-US" sz="2000" b="1" kern="0" dirty="0" smtClean="0">
                <a:solidFill>
                  <a:srgbClr val="FFFF00"/>
                </a:solidFill>
                <a:latin typeface="Arial" pitchFamily="34" charset="0"/>
                <a:cs typeface="Arial" pitchFamily="34" charset="0"/>
              </a:rPr>
              <a:t>…</a:t>
            </a:r>
            <a:endParaRPr lang="en-US" sz="3200" b="1" kern="0" dirty="0" smtClean="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2196319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1295400"/>
            <a:ext cx="8610600" cy="3970318"/>
          </a:xfrm>
          <a:prstGeom prst="rect">
            <a:avLst/>
          </a:prstGeom>
          <a:noFill/>
        </p:spPr>
        <p:txBody>
          <a:bodyPr wrap="square" rtlCol="0">
            <a:spAutoFit/>
          </a:bodyPr>
          <a:lstStyle/>
          <a:p>
            <a:pPr marL="236538" indent="-236538" algn="just">
              <a:lnSpc>
                <a:spcPct val="150000"/>
              </a:lnSpc>
              <a:buFont typeface="Arial" pitchFamily="34" charset="0"/>
              <a:buChar char="•"/>
            </a:pPr>
            <a:r>
              <a:rPr lang="en-US" sz="2400" dirty="0" smtClean="0">
                <a:solidFill>
                  <a:schemeClr val="tx2"/>
                </a:solidFill>
                <a:latin typeface="Arial" panose="020B0604020202020204" pitchFamily="34" charset="0"/>
                <a:cs typeface="Arial" panose="020B0604020202020204" pitchFamily="34" charset="0"/>
              </a:rPr>
              <a:t>Comprehensive legislation.</a:t>
            </a:r>
          </a:p>
          <a:p>
            <a:pPr marL="236538" indent="-236538" algn="just">
              <a:lnSpc>
                <a:spcPct val="150000"/>
              </a:lnSpc>
              <a:buFont typeface="Arial" pitchFamily="34" charset="0"/>
              <a:buChar char="•"/>
            </a:pPr>
            <a:r>
              <a:rPr lang="en-US" sz="2400" dirty="0" smtClean="0">
                <a:solidFill>
                  <a:schemeClr val="tx2"/>
                </a:solidFill>
                <a:latin typeface="Arial" panose="020B0604020202020204" pitchFamily="34" charset="0"/>
                <a:cs typeface="Arial" panose="020B0604020202020204" pitchFamily="34" charset="0"/>
              </a:rPr>
              <a:t>Rules, regulations, acts and standards.</a:t>
            </a:r>
          </a:p>
          <a:p>
            <a:pPr marL="236538" indent="-236538" algn="just">
              <a:lnSpc>
                <a:spcPct val="150000"/>
              </a:lnSpc>
              <a:buFont typeface="Arial" pitchFamily="34" charset="0"/>
              <a:buChar char="•"/>
            </a:pPr>
            <a:r>
              <a:rPr lang="en-US" sz="2400" dirty="0" smtClean="0">
                <a:solidFill>
                  <a:schemeClr val="tx2"/>
                </a:solidFill>
                <a:latin typeface="Arial" panose="020B0604020202020204" pitchFamily="34" charset="0"/>
                <a:cs typeface="Arial" panose="020B0604020202020204" pitchFamily="34" charset="0"/>
              </a:rPr>
              <a:t>Non regulatory mechanisms.</a:t>
            </a:r>
          </a:p>
          <a:p>
            <a:pPr marL="236538" indent="-236538" algn="just">
              <a:lnSpc>
                <a:spcPct val="150000"/>
              </a:lnSpc>
              <a:buFont typeface="Arial" pitchFamily="34" charset="0"/>
              <a:buChar char="•"/>
            </a:pPr>
            <a:r>
              <a:rPr lang="en-US" dirty="0" smtClean="0">
                <a:solidFill>
                  <a:schemeClr val="tx2"/>
                </a:solidFill>
                <a:latin typeface="Arial" panose="020B0604020202020204" pitchFamily="34" charset="0"/>
                <a:cs typeface="Arial" panose="020B0604020202020204" pitchFamily="34" charset="0"/>
              </a:rPr>
              <a:t>Certifications (</a:t>
            </a:r>
            <a:r>
              <a:rPr lang="en-US" sz="2400" dirty="0" smtClean="0">
                <a:solidFill>
                  <a:schemeClr val="tx2"/>
                </a:solidFill>
                <a:latin typeface="Arial" panose="020B0604020202020204" pitchFamily="34" charset="0"/>
                <a:cs typeface="Arial" panose="020B0604020202020204" pitchFamily="34" charset="0"/>
              </a:rPr>
              <a:t>ISO 14001 for Environmental Management System, OHSAS (Occupational Health and Safety Assessment Series) and OHSMS (Occupational Health and Safety Management System).</a:t>
            </a:r>
            <a:endParaRPr lang="en-US" sz="2400" dirty="0">
              <a:solidFill>
                <a:schemeClr val="tx2"/>
              </a:solidFill>
              <a:latin typeface="Arial" panose="020B0604020202020204" pitchFamily="34" charset="0"/>
              <a:cs typeface="Arial" panose="020B0604020202020204" pitchFamily="34" charset="0"/>
            </a:endParaRPr>
          </a:p>
        </p:txBody>
      </p:sp>
      <p:grpSp>
        <p:nvGrpSpPr>
          <p:cNvPr id="6" name="Group 7"/>
          <p:cNvGrpSpPr>
            <a:grpSpLocks/>
          </p:cNvGrpSpPr>
          <p:nvPr/>
        </p:nvGrpSpPr>
        <p:grpSpPr bwMode="auto">
          <a:xfrm>
            <a:off x="0" y="0"/>
            <a:ext cx="9144000" cy="1066800"/>
            <a:chOff x="0" y="0"/>
            <a:chExt cx="5760" cy="672"/>
          </a:xfrm>
        </p:grpSpPr>
        <p:pic>
          <p:nvPicPr>
            <p:cNvPr id="7" name="Picture 8" descr="Ministry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10" cy="6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OPCW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4" y="0"/>
              <a:ext cx="576" cy="554"/>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381000" y="0"/>
            <a:ext cx="8305800" cy="830997"/>
          </a:xfrm>
          <a:prstGeom prst="rect">
            <a:avLst/>
          </a:prstGeom>
          <a:noFill/>
        </p:spPr>
        <p:txBody>
          <a:bodyPr wrap="square" rtlCol="0">
            <a:spAutoFit/>
          </a:bodyPr>
          <a:lstStyle/>
          <a:p>
            <a:pPr algn="ctr"/>
            <a:r>
              <a:rPr lang="en-US" b="1" u="sng" dirty="0" smtClean="0">
                <a:latin typeface="Arial" panose="020B0604020202020204" pitchFamily="34" charset="0"/>
                <a:cs typeface="Arial" panose="020B0604020202020204" pitchFamily="34" charset="0"/>
              </a:rPr>
              <a:t>NATIONAL POLICY ON CHEMICAL </a:t>
            </a:r>
          </a:p>
          <a:p>
            <a:pPr algn="ctr"/>
            <a:r>
              <a:rPr lang="en-US" b="1" u="sng" dirty="0" smtClean="0">
                <a:latin typeface="Arial" panose="020B0604020202020204" pitchFamily="34" charset="0"/>
                <a:cs typeface="Arial" panose="020B0604020202020204" pitchFamily="34" charset="0"/>
              </a:rPr>
              <a:t>MANAGEMENT – STRATEGIES &amp; COMPONENTS</a:t>
            </a:r>
            <a:endParaRPr lang="en-US" b="1" u="sng"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r="-440" b="18522"/>
          <a:stretch/>
        </p:blipFill>
        <p:spPr>
          <a:xfrm>
            <a:off x="0" y="5540294"/>
            <a:ext cx="4335517" cy="1317706"/>
          </a:xfrm>
          <a:prstGeom prst="rect">
            <a:avLst/>
          </a:prstGeom>
        </p:spPr>
      </p:pic>
    </p:spTree>
    <p:extLst>
      <p:ext uri="{BB962C8B-B14F-4D97-AF65-F5344CB8AC3E}">
        <p14:creationId xmlns:p14="http://schemas.microsoft.com/office/powerpoint/2010/main" val="3052176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685800" y="76200"/>
            <a:ext cx="7772400" cy="1289050"/>
          </a:xfrm>
        </p:spPr>
        <p:txBody>
          <a:bodyPr anchor="b"/>
          <a:lstStyle/>
          <a:p>
            <a:r>
              <a:rPr lang="en-US" altLang="en-US" sz="3600" b="1" u="sng" dirty="0" smtClean="0">
                <a:solidFill>
                  <a:schemeClr val="tx1"/>
                </a:solidFill>
                <a:latin typeface="Arial" panose="020B0604020202020204" pitchFamily="34" charset="0"/>
                <a:cs typeface="Arial" panose="020B0604020202020204" pitchFamily="34" charset="0"/>
              </a:rPr>
              <a:t>LEGAL FRAMEWORK FOR MANAGEMENT OF CHEMICALS</a:t>
            </a:r>
          </a:p>
        </p:txBody>
      </p:sp>
      <p:sp>
        <p:nvSpPr>
          <p:cNvPr id="21507" name="Rectangle 3"/>
          <p:cNvSpPr>
            <a:spLocks noGrp="1" noChangeArrowheads="1"/>
          </p:cNvSpPr>
          <p:nvPr>
            <p:ph sz="quarter" idx="4294967295"/>
          </p:nvPr>
        </p:nvSpPr>
        <p:spPr>
          <a:xfrm>
            <a:off x="636587" y="1600200"/>
            <a:ext cx="7897813" cy="3429000"/>
          </a:xfrm>
        </p:spPr>
        <p:txBody>
          <a:bodyPr/>
          <a:lstStyle/>
          <a:p>
            <a:pPr marL="274638" lvl="1" indent="0" algn="just">
              <a:lnSpc>
                <a:spcPct val="150000"/>
              </a:lnSpc>
              <a:buNone/>
              <a:defRPr/>
            </a:pPr>
            <a:r>
              <a:rPr lang="en-US" altLang="en-US" dirty="0" smtClean="0">
                <a:solidFill>
                  <a:schemeClr val="tx1"/>
                </a:solidFill>
                <a:latin typeface="Arial" panose="020B0604020202020204" pitchFamily="34" charset="0"/>
                <a:cs typeface="Arial" panose="020B0604020202020204" pitchFamily="34" charset="0"/>
              </a:rPr>
              <a:t>A comprehensive and dedicated legislative framework is essential for the sound management of chemicals. There are 53 Acts and regulations, which are considered relevant for the management of chemicals in Pakistan. </a:t>
            </a:r>
          </a:p>
        </p:txBody>
      </p:sp>
      <p:sp>
        <p:nvSpPr>
          <p:cNvPr id="20485" name="Slide Number Placeholder 1"/>
          <p:cNvSpPr>
            <a:spLocks noGrp="1"/>
          </p:cNvSpPr>
          <p:nvPr>
            <p:ph type="sldNum" sz="quarter" idx="12"/>
          </p:nvPr>
        </p:nvSpPr>
        <p:spPr>
          <a:noFill/>
        </p:spPr>
        <p:txBody>
          <a:bodyPr/>
          <a:lstStyle/>
          <a:p>
            <a:fld id="{EDE33999-0214-43C4-86BB-7D67B445EFDB}" type="slidenum">
              <a:rPr lang="en-GB" altLang="en-US"/>
              <a:pPr/>
              <a:t>12</a:t>
            </a:fld>
            <a:endParaRPr lang="en-GB" altLang="en-US"/>
          </a:p>
        </p:txBody>
      </p:sp>
      <p:grpSp>
        <p:nvGrpSpPr>
          <p:cNvPr id="7" name="Group 7"/>
          <p:cNvGrpSpPr>
            <a:grpSpLocks/>
          </p:cNvGrpSpPr>
          <p:nvPr/>
        </p:nvGrpSpPr>
        <p:grpSpPr bwMode="auto">
          <a:xfrm>
            <a:off x="0" y="0"/>
            <a:ext cx="9144000" cy="1066800"/>
            <a:chOff x="0" y="0"/>
            <a:chExt cx="5760" cy="672"/>
          </a:xfrm>
        </p:grpSpPr>
        <p:pic>
          <p:nvPicPr>
            <p:cNvPr id="8" name="Picture 8" descr="Ministry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10" cy="6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OPCW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4" y="0"/>
              <a:ext cx="576" cy="55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52665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0"/>
            <a:ext cx="8305800" cy="1077218"/>
          </a:xfrm>
          <a:prstGeom prst="rect">
            <a:avLst/>
          </a:prstGeom>
          <a:noFill/>
        </p:spPr>
        <p:txBody>
          <a:bodyPr wrap="square" rtlCol="0">
            <a:spAutoFit/>
          </a:bodyPr>
          <a:lstStyle/>
          <a:p>
            <a:pPr algn="ctr"/>
            <a:r>
              <a:rPr lang="en-US" sz="3200" b="1" u="sng" dirty="0" smtClean="0">
                <a:latin typeface="Arial" panose="020B0604020202020204" pitchFamily="34" charset="0"/>
                <a:cs typeface="Arial" panose="020B0604020202020204" pitchFamily="34" charset="0"/>
              </a:rPr>
              <a:t>LEGISLATIVE / REGULATORY APPROACHES</a:t>
            </a:r>
            <a:endParaRPr lang="en-US" sz="3200" b="1" u="sng" dirty="0">
              <a:latin typeface="Arial" panose="020B0604020202020204" pitchFamily="34" charset="0"/>
              <a:cs typeface="Arial" panose="020B0604020202020204" pitchFamily="34" charset="0"/>
            </a:endParaRPr>
          </a:p>
        </p:txBody>
      </p:sp>
      <p:sp>
        <p:nvSpPr>
          <p:cNvPr id="5" name="TextBox 4"/>
          <p:cNvSpPr txBox="1"/>
          <p:nvPr/>
        </p:nvSpPr>
        <p:spPr>
          <a:xfrm>
            <a:off x="304800" y="1003042"/>
            <a:ext cx="8610600" cy="5016758"/>
          </a:xfrm>
          <a:prstGeom prst="rect">
            <a:avLst/>
          </a:prstGeom>
          <a:noFill/>
        </p:spPr>
        <p:txBody>
          <a:bodyPr wrap="square" rtlCol="0">
            <a:spAutoFit/>
          </a:bodyPr>
          <a:lstStyle/>
          <a:p>
            <a:pPr marL="236538" indent="-236538">
              <a:spcBef>
                <a:spcPts val="1200"/>
              </a:spcBef>
              <a:spcAft>
                <a:spcPts val="1200"/>
              </a:spcAft>
              <a:buFont typeface="Arial" pitchFamily="34" charset="0"/>
              <a:buChar char="•"/>
            </a:pPr>
            <a:r>
              <a:rPr lang="en-US" sz="2000" dirty="0" smtClean="0">
                <a:latin typeface="Arial" panose="020B0604020202020204" pitchFamily="34" charset="0"/>
                <a:cs typeface="Arial" panose="020B0604020202020204" pitchFamily="34" charset="0"/>
              </a:rPr>
              <a:t>Notification requirements.</a:t>
            </a:r>
          </a:p>
          <a:p>
            <a:pPr marL="236538" indent="-236538">
              <a:spcBef>
                <a:spcPts val="1200"/>
              </a:spcBef>
              <a:spcAft>
                <a:spcPts val="1200"/>
              </a:spcAft>
              <a:buFont typeface="Arial" pitchFamily="34" charset="0"/>
              <a:buChar char="•"/>
            </a:pPr>
            <a:r>
              <a:rPr lang="en-US" sz="2000" dirty="0" smtClean="0">
                <a:latin typeface="Arial" panose="020B0604020202020204" pitchFamily="34" charset="0"/>
                <a:cs typeface="Arial" panose="020B0604020202020204" pitchFamily="34" charset="0"/>
              </a:rPr>
              <a:t>Pre-marketing review of toxicity; registration; and licensing for manufacture, possession and sale.</a:t>
            </a:r>
          </a:p>
          <a:p>
            <a:pPr marL="236538" indent="-236538">
              <a:spcBef>
                <a:spcPts val="1200"/>
              </a:spcBef>
              <a:spcAft>
                <a:spcPts val="1200"/>
              </a:spcAft>
              <a:buFont typeface="Arial" pitchFamily="34" charset="0"/>
              <a:buChar char="•"/>
            </a:pPr>
            <a:r>
              <a:rPr lang="en-US" sz="2000" dirty="0" smtClean="0">
                <a:latin typeface="Arial" panose="020B0604020202020204" pitchFamily="34" charset="0"/>
                <a:cs typeface="Arial" panose="020B0604020202020204" pitchFamily="34" charset="0"/>
              </a:rPr>
              <a:t>Controls on importation and exportation under Export Control Regime.</a:t>
            </a:r>
          </a:p>
          <a:p>
            <a:pPr marL="236538" indent="-236538">
              <a:spcBef>
                <a:spcPts val="1200"/>
              </a:spcBef>
              <a:spcAft>
                <a:spcPts val="1200"/>
              </a:spcAft>
              <a:buFont typeface="Arial" pitchFamily="34" charset="0"/>
              <a:buChar char="•"/>
            </a:pPr>
            <a:r>
              <a:rPr lang="en-US" sz="2000" dirty="0" smtClean="0">
                <a:latin typeface="Arial" panose="020B0604020202020204" pitchFamily="34" charset="0"/>
                <a:cs typeface="Arial" panose="020B0604020202020204" pitchFamily="34" charset="0"/>
              </a:rPr>
              <a:t>Controls on hazardous installations.</a:t>
            </a:r>
          </a:p>
          <a:p>
            <a:pPr marL="236538" indent="-236538">
              <a:spcBef>
                <a:spcPts val="1200"/>
              </a:spcBef>
              <a:spcAft>
                <a:spcPts val="1200"/>
              </a:spcAft>
              <a:buFont typeface="Arial" pitchFamily="34" charset="0"/>
              <a:buChar char="•"/>
            </a:pPr>
            <a:r>
              <a:rPr lang="en-US" sz="2000" dirty="0" smtClean="0">
                <a:latin typeface="Arial" panose="020B0604020202020204" pitchFamily="34" charset="0"/>
                <a:cs typeface="Arial" panose="020B0604020202020204" pitchFamily="34" charset="0"/>
              </a:rPr>
              <a:t>Occupational health and safety controls.</a:t>
            </a:r>
          </a:p>
          <a:p>
            <a:pPr marL="236538" indent="-236538">
              <a:spcBef>
                <a:spcPts val="1200"/>
              </a:spcBef>
              <a:spcAft>
                <a:spcPts val="1200"/>
              </a:spcAft>
              <a:buFont typeface="Arial" pitchFamily="34" charset="0"/>
              <a:buChar char="•"/>
            </a:pPr>
            <a:r>
              <a:rPr lang="en-US" sz="2000" dirty="0" smtClean="0">
                <a:latin typeface="Arial" panose="020B0604020202020204" pitchFamily="34" charset="0"/>
                <a:cs typeface="Arial" panose="020B0604020202020204" pitchFamily="34" charset="0"/>
              </a:rPr>
              <a:t>Controls on transportation of hazardous good.</a:t>
            </a:r>
          </a:p>
          <a:p>
            <a:pPr marL="236538" indent="-236538">
              <a:spcBef>
                <a:spcPts val="1200"/>
              </a:spcBef>
              <a:spcAft>
                <a:spcPts val="1200"/>
              </a:spcAft>
              <a:buFont typeface="Arial" pitchFamily="34" charset="0"/>
              <a:buChar char="•"/>
            </a:pPr>
            <a:r>
              <a:rPr lang="en-US" sz="2000" dirty="0" smtClean="0">
                <a:latin typeface="Arial" panose="020B0604020202020204" pitchFamily="34" charset="0"/>
                <a:cs typeface="Arial" panose="020B0604020202020204" pitchFamily="34" charset="0"/>
              </a:rPr>
              <a:t>Minimization and disposal of hazardous wastes.</a:t>
            </a:r>
          </a:p>
          <a:p>
            <a:pPr marL="236538" indent="-236538">
              <a:spcBef>
                <a:spcPts val="1200"/>
              </a:spcBef>
              <a:spcAft>
                <a:spcPts val="1200"/>
              </a:spcAft>
              <a:buFont typeface="Arial" pitchFamily="34" charset="0"/>
              <a:buChar char="•"/>
            </a:pPr>
            <a:r>
              <a:rPr lang="en-US" sz="2000" dirty="0">
                <a:latin typeface="Arial" panose="020B0604020202020204" pitchFamily="34" charset="0"/>
                <a:cs typeface="Arial" panose="020B0604020202020204" pitchFamily="34" charset="0"/>
              </a:rPr>
              <a:t>Control on use</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grpSp>
        <p:nvGrpSpPr>
          <p:cNvPr id="6" name="Group 7"/>
          <p:cNvGrpSpPr>
            <a:grpSpLocks/>
          </p:cNvGrpSpPr>
          <p:nvPr/>
        </p:nvGrpSpPr>
        <p:grpSpPr bwMode="auto">
          <a:xfrm>
            <a:off x="0" y="0"/>
            <a:ext cx="9144000" cy="1066800"/>
            <a:chOff x="0" y="0"/>
            <a:chExt cx="5760" cy="672"/>
          </a:xfrm>
        </p:grpSpPr>
        <p:pic>
          <p:nvPicPr>
            <p:cNvPr id="7" name="Picture 8" descr="Ministry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10" cy="6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OPCW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4" y="0"/>
              <a:ext cx="576" cy="554"/>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9168" y="3200400"/>
            <a:ext cx="2500032" cy="1685925"/>
          </a:xfrm>
          <a:prstGeom prst="rect">
            <a:avLst/>
          </a:prstGeom>
        </p:spPr>
      </p:pic>
    </p:spTree>
    <p:extLst>
      <p:ext uri="{BB962C8B-B14F-4D97-AF65-F5344CB8AC3E}">
        <p14:creationId xmlns:p14="http://schemas.microsoft.com/office/powerpoint/2010/main" val="853507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5"/>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400">
                <a:solidFill>
                  <a:schemeClr val="tx1"/>
                </a:solidFill>
                <a:latin typeface="Times New Roman" pitchFamily="18" charset="0"/>
              </a:defRPr>
            </a:lvl1pPr>
            <a:lvl2pPr marL="742950" indent="-285750" algn="ctr" eaLnBrk="0" hangingPunct="0">
              <a:defRPr sz="2400">
                <a:solidFill>
                  <a:schemeClr val="tx1"/>
                </a:solidFill>
                <a:latin typeface="Times New Roman" pitchFamily="18" charset="0"/>
              </a:defRPr>
            </a:lvl2pPr>
            <a:lvl3pPr marL="1143000" indent="-228600" algn="ctr" eaLnBrk="0" hangingPunct="0">
              <a:defRPr sz="2400">
                <a:solidFill>
                  <a:schemeClr val="tx1"/>
                </a:solidFill>
                <a:latin typeface="Times New Roman" pitchFamily="18" charset="0"/>
              </a:defRPr>
            </a:lvl3pPr>
            <a:lvl4pPr marL="1600200" indent="-228600" algn="ctr" eaLnBrk="0" hangingPunct="0">
              <a:defRPr sz="2400">
                <a:solidFill>
                  <a:schemeClr val="tx1"/>
                </a:solidFill>
                <a:latin typeface="Times New Roman" pitchFamily="18" charset="0"/>
              </a:defRPr>
            </a:lvl4pPr>
            <a:lvl5pPr marL="2057400" indent="-228600" algn="ctr"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fld id="{3E975912-3728-4A57-ACCB-DAAA7FC9C11C}" type="slidenum">
              <a:rPr lang="en-US" sz="1400" smtClean="0">
                <a:solidFill>
                  <a:srgbClr val="FFFFFF"/>
                </a:solidFill>
              </a:rPr>
              <a:pPr algn="r"/>
              <a:t>14</a:t>
            </a:fld>
            <a:endParaRPr lang="en-US" sz="1400" smtClean="0">
              <a:solidFill>
                <a:srgbClr val="FFFFFF"/>
              </a:solidFill>
            </a:endParaRPr>
          </a:p>
        </p:txBody>
      </p:sp>
      <p:sp>
        <p:nvSpPr>
          <p:cNvPr id="66562" name="Rectangle 3"/>
          <p:cNvSpPr>
            <a:spLocks noChangeArrowheads="1"/>
          </p:cNvSpPr>
          <p:nvPr/>
        </p:nvSpPr>
        <p:spPr bwMode="auto">
          <a:xfrm>
            <a:off x="685800" y="0"/>
            <a:ext cx="77724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2800" b="1" u="sng" dirty="0">
                <a:latin typeface="Arial" pitchFamily="34" charset="0"/>
                <a:cs typeface="Arial" pitchFamily="34" charset="0"/>
              </a:rPr>
              <a:t>LEGISLATIVE AND ADMINISTRATIVE MEASURES  </a:t>
            </a:r>
          </a:p>
        </p:txBody>
      </p:sp>
      <p:sp>
        <p:nvSpPr>
          <p:cNvPr id="242692" name="Rectangle 4"/>
          <p:cNvSpPr>
            <a:spLocks noChangeArrowheads="1"/>
          </p:cNvSpPr>
          <p:nvPr/>
        </p:nvSpPr>
        <p:spPr bwMode="auto">
          <a:xfrm>
            <a:off x="76200" y="990600"/>
            <a:ext cx="8915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285750" indent="-285750" algn="just">
              <a:lnSpc>
                <a:spcPct val="150000"/>
              </a:lnSpc>
              <a:spcBef>
                <a:spcPct val="20000"/>
              </a:spcBef>
              <a:buFont typeface="Arial" panose="020B0604020202020204" pitchFamily="34" charset="0"/>
              <a:buChar char="•"/>
              <a:tabLst>
                <a:tab pos="60325" algn="l"/>
              </a:tabLst>
            </a:pPr>
            <a:r>
              <a:rPr lang="en-US" sz="2200" dirty="0" smtClean="0">
                <a:solidFill>
                  <a:schemeClr val="tx2"/>
                </a:solidFill>
                <a:latin typeface="Arial" pitchFamily="34" charset="0"/>
                <a:cs typeface="Arial" pitchFamily="34" charset="0"/>
              </a:rPr>
              <a:t>Explosives Act 1884.</a:t>
            </a:r>
          </a:p>
          <a:p>
            <a:pPr marL="285750" indent="-285750" algn="just">
              <a:lnSpc>
                <a:spcPct val="150000"/>
              </a:lnSpc>
              <a:spcBef>
                <a:spcPct val="20000"/>
              </a:spcBef>
              <a:buFont typeface="Arial" panose="020B0604020202020204" pitchFamily="34" charset="0"/>
              <a:buChar char="•"/>
              <a:tabLst>
                <a:tab pos="60325" algn="l"/>
              </a:tabLst>
            </a:pPr>
            <a:r>
              <a:rPr lang="en-US" sz="2200" dirty="0" smtClean="0">
                <a:solidFill>
                  <a:schemeClr val="tx2"/>
                </a:solidFill>
                <a:latin typeface="Arial" pitchFamily="34" charset="0"/>
                <a:cs typeface="Arial" pitchFamily="34" charset="0"/>
              </a:rPr>
              <a:t>The Agricultural Pesticides Ordinance 1971 &amp; Rules 1973.</a:t>
            </a:r>
          </a:p>
          <a:p>
            <a:pPr marL="285750" indent="-285750" algn="just">
              <a:lnSpc>
                <a:spcPct val="150000"/>
              </a:lnSpc>
              <a:spcBef>
                <a:spcPct val="20000"/>
              </a:spcBef>
              <a:buFont typeface="Arial" panose="020B0604020202020204" pitchFamily="34" charset="0"/>
              <a:buChar char="•"/>
              <a:tabLst>
                <a:tab pos="60325" algn="l"/>
              </a:tabLst>
            </a:pPr>
            <a:r>
              <a:rPr lang="en-US" sz="2200" dirty="0" smtClean="0">
                <a:solidFill>
                  <a:schemeClr val="tx2"/>
                </a:solidFill>
                <a:latin typeface="Arial" pitchFamily="34" charset="0"/>
                <a:cs typeface="Arial" pitchFamily="34" charset="0"/>
              </a:rPr>
              <a:t>The Railway Act 1980.</a:t>
            </a:r>
            <a:endParaRPr lang="en-US" sz="2200" dirty="0">
              <a:solidFill>
                <a:schemeClr val="tx2"/>
              </a:solidFill>
              <a:latin typeface="Arial" pitchFamily="34" charset="0"/>
              <a:cs typeface="Arial" pitchFamily="34" charset="0"/>
            </a:endParaRPr>
          </a:p>
          <a:p>
            <a:pPr algn="just">
              <a:lnSpc>
                <a:spcPct val="150000"/>
              </a:lnSpc>
              <a:spcBef>
                <a:spcPct val="20000"/>
              </a:spcBef>
              <a:buChar char="•"/>
              <a:tabLst>
                <a:tab pos="60325" algn="l"/>
              </a:tabLst>
            </a:pPr>
            <a:r>
              <a:rPr lang="en-US" sz="2200" dirty="0" smtClean="0">
                <a:solidFill>
                  <a:schemeClr val="tx2"/>
                </a:solidFill>
                <a:latin typeface="Arial" pitchFamily="34" charset="0"/>
                <a:cs typeface="Arial" pitchFamily="34" charset="0"/>
              </a:rPr>
              <a:t>   Environmental </a:t>
            </a:r>
            <a:r>
              <a:rPr lang="en-US" sz="2200" dirty="0">
                <a:solidFill>
                  <a:schemeClr val="tx2"/>
                </a:solidFill>
                <a:latin typeface="Arial" pitchFamily="34" charset="0"/>
                <a:cs typeface="Arial" pitchFamily="34" charset="0"/>
              </a:rPr>
              <a:t>Protection Act </a:t>
            </a:r>
            <a:r>
              <a:rPr lang="en-US" sz="2200" dirty="0" smtClean="0">
                <a:solidFill>
                  <a:schemeClr val="tx2"/>
                </a:solidFill>
                <a:latin typeface="Arial" pitchFamily="34" charset="0"/>
                <a:cs typeface="Arial" pitchFamily="34" charset="0"/>
              </a:rPr>
              <a:t>1997.</a:t>
            </a:r>
            <a:endParaRPr lang="en-US" sz="2200" dirty="0">
              <a:solidFill>
                <a:schemeClr val="tx2"/>
              </a:solidFill>
              <a:latin typeface="Arial" pitchFamily="34" charset="0"/>
              <a:cs typeface="Arial" pitchFamily="34" charset="0"/>
            </a:endParaRPr>
          </a:p>
          <a:p>
            <a:pPr algn="just">
              <a:lnSpc>
                <a:spcPct val="150000"/>
              </a:lnSpc>
              <a:spcBef>
                <a:spcPct val="20000"/>
              </a:spcBef>
              <a:buChar char="•"/>
              <a:tabLst>
                <a:tab pos="60325" algn="l"/>
              </a:tabLst>
            </a:pPr>
            <a:r>
              <a:rPr lang="en-US" sz="2200" dirty="0">
                <a:solidFill>
                  <a:schemeClr val="tx2"/>
                </a:solidFill>
                <a:latin typeface="Arial" pitchFamily="34" charset="0"/>
                <a:cs typeface="Arial" pitchFamily="34" charset="0"/>
              </a:rPr>
              <a:t>   Hazardous Materials Act </a:t>
            </a:r>
            <a:r>
              <a:rPr lang="en-US" sz="2200" dirty="0" smtClean="0">
                <a:solidFill>
                  <a:schemeClr val="tx2"/>
                </a:solidFill>
                <a:latin typeface="Arial" pitchFamily="34" charset="0"/>
                <a:cs typeface="Arial" pitchFamily="34" charset="0"/>
              </a:rPr>
              <a:t>1997 &amp; Rules – 2007.</a:t>
            </a:r>
            <a:endParaRPr lang="en-US" sz="2200" dirty="0">
              <a:solidFill>
                <a:schemeClr val="tx2"/>
              </a:solidFill>
              <a:latin typeface="Arial" pitchFamily="34" charset="0"/>
              <a:cs typeface="Arial" pitchFamily="34" charset="0"/>
            </a:endParaRPr>
          </a:p>
          <a:p>
            <a:pPr algn="just">
              <a:lnSpc>
                <a:spcPct val="150000"/>
              </a:lnSpc>
              <a:spcBef>
                <a:spcPct val="20000"/>
              </a:spcBef>
              <a:buChar char="•"/>
              <a:tabLst>
                <a:tab pos="60325" algn="l"/>
              </a:tabLst>
            </a:pPr>
            <a:r>
              <a:rPr lang="en-US" sz="2200" dirty="0">
                <a:solidFill>
                  <a:schemeClr val="tx2"/>
                </a:solidFill>
                <a:latin typeface="Arial" pitchFamily="34" charset="0"/>
                <a:cs typeface="Arial" pitchFamily="34" charset="0"/>
              </a:rPr>
              <a:t>   Anti-Terrorism Act of 1997 (prohibits malicious activities </a:t>
            </a:r>
            <a:r>
              <a:rPr lang="en-US" sz="2200" dirty="0" smtClean="0">
                <a:solidFill>
                  <a:schemeClr val="tx2"/>
                </a:solidFill>
                <a:latin typeface="Arial" pitchFamily="34" charset="0"/>
                <a:cs typeface="Arial" pitchFamily="34" charset="0"/>
              </a:rPr>
              <a:t>using</a:t>
            </a:r>
          </a:p>
          <a:p>
            <a:pPr algn="just">
              <a:lnSpc>
                <a:spcPct val="150000"/>
              </a:lnSpc>
              <a:spcBef>
                <a:spcPct val="20000"/>
              </a:spcBef>
              <a:tabLst>
                <a:tab pos="60325" algn="l"/>
              </a:tabLst>
            </a:pPr>
            <a:r>
              <a:rPr lang="en-US" sz="2200" dirty="0">
                <a:solidFill>
                  <a:schemeClr val="tx2"/>
                </a:solidFill>
                <a:latin typeface="Arial" pitchFamily="34" charset="0"/>
                <a:cs typeface="Arial" pitchFamily="34" charset="0"/>
              </a:rPr>
              <a:t> </a:t>
            </a:r>
            <a:r>
              <a:rPr lang="en-US" sz="2200" dirty="0" smtClean="0">
                <a:solidFill>
                  <a:schemeClr val="tx2"/>
                </a:solidFill>
                <a:latin typeface="Arial" pitchFamily="34" charset="0"/>
                <a:cs typeface="Arial" pitchFamily="34" charset="0"/>
              </a:rPr>
              <a:t>   chemicals and </a:t>
            </a:r>
            <a:r>
              <a:rPr lang="en-US" sz="2200" dirty="0">
                <a:solidFill>
                  <a:schemeClr val="tx2"/>
                </a:solidFill>
                <a:latin typeface="Arial" pitchFamily="34" charset="0"/>
                <a:cs typeface="Arial" pitchFamily="34" charset="0"/>
              </a:rPr>
              <a:t>other materials. It also makes the facilitation of </a:t>
            </a:r>
            <a:r>
              <a:rPr lang="en-US" sz="2200" dirty="0" smtClean="0">
                <a:solidFill>
                  <a:schemeClr val="tx2"/>
                </a:solidFill>
                <a:latin typeface="Arial" pitchFamily="34" charset="0"/>
                <a:cs typeface="Arial" pitchFamily="34" charset="0"/>
              </a:rPr>
              <a:t>such</a:t>
            </a:r>
          </a:p>
          <a:p>
            <a:pPr algn="just">
              <a:lnSpc>
                <a:spcPct val="150000"/>
              </a:lnSpc>
              <a:spcBef>
                <a:spcPct val="20000"/>
              </a:spcBef>
              <a:tabLst>
                <a:tab pos="60325" algn="l"/>
              </a:tabLst>
            </a:pPr>
            <a:r>
              <a:rPr lang="en-US" sz="2200" dirty="0" smtClean="0">
                <a:solidFill>
                  <a:schemeClr val="tx2"/>
                </a:solidFill>
                <a:latin typeface="Arial" pitchFamily="34" charset="0"/>
                <a:cs typeface="Arial" pitchFamily="34" charset="0"/>
              </a:rPr>
              <a:t>    activities as punishable).</a:t>
            </a:r>
          </a:p>
        </p:txBody>
      </p:sp>
      <p:grpSp>
        <p:nvGrpSpPr>
          <p:cNvPr id="66567" name="Group 7"/>
          <p:cNvGrpSpPr>
            <a:grpSpLocks/>
          </p:cNvGrpSpPr>
          <p:nvPr/>
        </p:nvGrpSpPr>
        <p:grpSpPr bwMode="auto">
          <a:xfrm>
            <a:off x="0" y="0"/>
            <a:ext cx="9144000" cy="1066800"/>
            <a:chOff x="0" y="0"/>
            <a:chExt cx="5760" cy="672"/>
          </a:xfrm>
        </p:grpSpPr>
        <p:pic>
          <p:nvPicPr>
            <p:cNvPr id="66568" name="Picture 8" descr="Ministr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10" cy="672"/>
            </a:xfrm>
            <a:prstGeom prst="rect">
              <a:avLst/>
            </a:prstGeom>
            <a:noFill/>
            <a:extLst>
              <a:ext uri="{909E8E84-426E-40DD-AFC4-6F175D3DCCD1}">
                <a14:hiddenFill xmlns:a14="http://schemas.microsoft.com/office/drawing/2010/main">
                  <a:solidFill>
                    <a:srgbClr val="FFFFFF"/>
                  </a:solidFill>
                </a14:hiddenFill>
              </a:ext>
            </a:extLst>
          </p:spPr>
        </p:pic>
        <p:pic>
          <p:nvPicPr>
            <p:cNvPr id="66569" name="Picture 9" descr="OPCW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 y="0"/>
              <a:ext cx="576" cy="554"/>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angle 3"/>
          <p:cNvSpPr txBox="1">
            <a:spLocks noChangeArrowheads="1"/>
          </p:cNvSpPr>
          <p:nvPr/>
        </p:nvSpPr>
        <p:spPr bwMode="auto">
          <a:xfrm>
            <a:off x="8077200" y="6511924"/>
            <a:ext cx="10668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entaur-Bold" pitchFamily="2" charset="0"/>
              </a:defRPr>
            </a:lvl2pPr>
            <a:lvl3pPr algn="ctr" rtl="0" eaLnBrk="0" fontAlgn="base" hangingPunct="0">
              <a:spcBef>
                <a:spcPct val="0"/>
              </a:spcBef>
              <a:spcAft>
                <a:spcPct val="0"/>
              </a:spcAft>
              <a:defRPr sz="4400">
                <a:solidFill>
                  <a:srgbClr val="FFFFFF"/>
                </a:solidFill>
                <a:latin typeface="Centaur-Bold" pitchFamily="2" charset="0"/>
              </a:defRPr>
            </a:lvl3pPr>
            <a:lvl4pPr algn="ctr" rtl="0" eaLnBrk="0" fontAlgn="base" hangingPunct="0">
              <a:spcBef>
                <a:spcPct val="0"/>
              </a:spcBef>
              <a:spcAft>
                <a:spcPct val="0"/>
              </a:spcAft>
              <a:defRPr sz="4400">
                <a:solidFill>
                  <a:srgbClr val="FFFFFF"/>
                </a:solidFill>
                <a:latin typeface="Centaur-Bold" pitchFamily="2" charset="0"/>
              </a:defRPr>
            </a:lvl4pPr>
            <a:lvl5pPr algn="ctr" rtl="0" eaLnBrk="0" fontAlgn="base" hangingPunct="0">
              <a:spcBef>
                <a:spcPct val="0"/>
              </a:spcBef>
              <a:spcAft>
                <a:spcPct val="0"/>
              </a:spcAft>
              <a:defRPr sz="4400">
                <a:solidFill>
                  <a:srgbClr val="FFFFFF"/>
                </a:solidFill>
                <a:latin typeface="Centaur-Bold" pitchFamily="2" charset="0"/>
              </a:defRPr>
            </a:lvl5pPr>
            <a:lvl6pPr marL="457200" algn="ctr" rtl="0" eaLnBrk="0" fontAlgn="base" hangingPunct="0">
              <a:spcBef>
                <a:spcPct val="0"/>
              </a:spcBef>
              <a:spcAft>
                <a:spcPct val="0"/>
              </a:spcAft>
              <a:defRPr sz="4400">
                <a:solidFill>
                  <a:srgbClr val="FFFFFF"/>
                </a:solidFill>
                <a:latin typeface="Centaur-Bold" pitchFamily="2" charset="0"/>
              </a:defRPr>
            </a:lvl6pPr>
            <a:lvl7pPr marL="914400" algn="ctr" rtl="0" eaLnBrk="0" fontAlgn="base" hangingPunct="0">
              <a:spcBef>
                <a:spcPct val="0"/>
              </a:spcBef>
              <a:spcAft>
                <a:spcPct val="0"/>
              </a:spcAft>
              <a:defRPr sz="4400">
                <a:solidFill>
                  <a:srgbClr val="FFFFFF"/>
                </a:solidFill>
                <a:latin typeface="Centaur-Bold" pitchFamily="2" charset="0"/>
              </a:defRPr>
            </a:lvl7pPr>
            <a:lvl8pPr marL="1371600" algn="ctr" rtl="0" eaLnBrk="0" fontAlgn="base" hangingPunct="0">
              <a:spcBef>
                <a:spcPct val="0"/>
              </a:spcBef>
              <a:spcAft>
                <a:spcPct val="0"/>
              </a:spcAft>
              <a:defRPr sz="4400">
                <a:solidFill>
                  <a:srgbClr val="FFFFFF"/>
                </a:solidFill>
                <a:latin typeface="Centaur-Bold" pitchFamily="2" charset="0"/>
              </a:defRPr>
            </a:lvl8pPr>
            <a:lvl9pPr marL="1828800" algn="ctr" rtl="0" eaLnBrk="0" fontAlgn="base" hangingPunct="0">
              <a:spcBef>
                <a:spcPct val="0"/>
              </a:spcBef>
              <a:spcAft>
                <a:spcPct val="0"/>
              </a:spcAft>
              <a:defRPr sz="4400">
                <a:solidFill>
                  <a:srgbClr val="FFFFFF"/>
                </a:solidFill>
                <a:latin typeface="Centaur-Bold" pitchFamily="2" charset="0"/>
              </a:defRPr>
            </a:lvl9pPr>
          </a:lstStyle>
          <a:p>
            <a:pPr eaLnBrk="1" hangingPunct="1"/>
            <a:r>
              <a:rPr lang="en-US" sz="2000" b="1" kern="0" dirty="0" err="1" smtClean="0">
                <a:solidFill>
                  <a:srgbClr val="FFFF00"/>
                </a:solidFill>
                <a:latin typeface="Arial" pitchFamily="34" charset="0"/>
                <a:cs typeface="Arial" pitchFamily="34" charset="0"/>
              </a:rPr>
              <a:t>Cont</a:t>
            </a:r>
            <a:r>
              <a:rPr lang="en-US" sz="2000" b="1" kern="0" dirty="0" smtClean="0">
                <a:solidFill>
                  <a:srgbClr val="FFFF00"/>
                </a:solidFill>
                <a:latin typeface="Arial" pitchFamily="34" charset="0"/>
                <a:cs typeface="Arial" pitchFamily="34" charset="0"/>
              </a:rPr>
              <a:t>…</a:t>
            </a:r>
            <a:endParaRPr lang="en-US" sz="3200" b="1" kern="0" dirty="0" smtClean="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351402696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5"/>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400">
                <a:solidFill>
                  <a:schemeClr val="tx1"/>
                </a:solidFill>
                <a:latin typeface="Times New Roman" pitchFamily="18" charset="0"/>
              </a:defRPr>
            </a:lvl1pPr>
            <a:lvl2pPr marL="742950" indent="-285750" algn="ctr" eaLnBrk="0" hangingPunct="0">
              <a:defRPr sz="2400">
                <a:solidFill>
                  <a:schemeClr val="tx1"/>
                </a:solidFill>
                <a:latin typeface="Times New Roman" pitchFamily="18" charset="0"/>
              </a:defRPr>
            </a:lvl2pPr>
            <a:lvl3pPr marL="1143000" indent="-228600" algn="ctr" eaLnBrk="0" hangingPunct="0">
              <a:defRPr sz="2400">
                <a:solidFill>
                  <a:schemeClr val="tx1"/>
                </a:solidFill>
                <a:latin typeface="Times New Roman" pitchFamily="18" charset="0"/>
              </a:defRPr>
            </a:lvl3pPr>
            <a:lvl4pPr marL="1600200" indent="-228600" algn="ctr" eaLnBrk="0" hangingPunct="0">
              <a:defRPr sz="2400">
                <a:solidFill>
                  <a:schemeClr val="tx1"/>
                </a:solidFill>
                <a:latin typeface="Times New Roman" pitchFamily="18" charset="0"/>
              </a:defRPr>
            </a:lvl4pPr>
            <a:lvl5pPr marL="2057400" indent="-228600" algn="ctr"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fld id="{3E975912-3728-4A57-ACCB-DAAA7FC9C11C}" type="slidenum">
              <a:rPr lang="en-US" sz="1400" smtClean="0">
                <a:solidFill>
                  <a:srgbClr val="FFFFFF"/>
                </a:solidFill>
              </a:rPr>
              <a:pPr algn="r"/>
              <a:t>15</a:t>
            </a:fld>
            <a:endParaRPr lang="en-US" sz="1400" smtClean="0">
              <a:solidFill>
                <a:srgbClr val="FFFFFF"/>
              </a:solidFill>
            </a:endParaRPr>
          </a:p>
        </p:txBody>
      </p:sp>
      <p:sp>
        <p:nvSpPr>
          <p:cNvPr id="66562" name="Rectangle 3"/>
          <p:cNvSpPr>
            <a:spLocks noChangeArrowheads="1"/>
          </p:cNvSpPr>
          <p:nvPr/>
        </p:nvSpPr>
        <p:spPr bwMode="auto">
          <a:xfrm>
            <a:off x="685800" y="0"/>
            <a:ext cx="77724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2800" b="1" u="sng" dirty="0">
                <a:latin typeface="Arial" pitchFamily="34" charset="0"/>
                <a:cs typeface="Arial" pitchFamily="34" charset="0"/>
              </a:rPr>
              <a:t>LEGISLATIVE AND ADMINISTRATIVE MEASURES  </a:t>
            </a:r>
          </a:p>
        </p:txBody>
      </p:sp>
      <p:sp>
        <p:nvSpPr>
          <p:cNvPr id="242692" name="Rectangle 4"/>
          <p:cNvSpPr>
            <a:spLocks noChangeArrowheads="1"/>
          </p:cNvSpPr>
          <p:nvPr/>
        </p:nvSpPr>
        <p:spPr bwMode="auto">
          <a:xfrm>
            <a:off x="228600" y="860612"/>
            <a:ext cx="8534400" cy="515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algn="just">
              <a:lnSpc>
                <a:spcPct val="150000"/>
              </a:lnSpc>
              <a:spcBef>
                <a:spcPct val="20000"/>
              </a:spcBef>
              <a:buChar char="•"/>
              <a:tabLst>
                <a:tab pos="60325" algn="l"/>
              </a:tabLst>
            </a:pPr>
            <a:r>
              <a:rPr lang="en-US" sz="2200" dirty="0" smtClean="0">
                <a:solidFill>
                  <a:schemeClr val="tx2"/>
                </a:solidFill>
                <a:latin typeface="Arial" pitchFamily="34" charset="0"/>
                <a:cs typeface="Arial" pitchFamily="34" charset="0"/>
              </a:rPr>
              <a:t>   </a:t>
            </a:r>
            <a:r>
              <a:rPr lang="en-US" sz="2200" b="1" dirty="0" smtClean="0">
                <a:solidFill>
                  <a:srgbClr val="FF0000"/>
                </a:solidFill>
                <a:latin typeface="Arial" pitchFamily="34" charset="0"/>
                <a:cs typeface="Arial" pitchFamily="34" charset="0"/>
              </a:rPr>
              <a:t>CWC </a:t>
            </a:r>
            <a:r>
              <a:rPr lang="en-US" sz="2200" b="1" dirty="0">
                <a:solidFill>
                  <a:srgbClr val="FF0000"/>
                </a:solidFill>
                <a:latin typeface="Arial" pitchFamily="34" charset="0"/>
                <a:cs typeface="Arial" pitchFamily="34" charset="0"/>
              </a:rPr>
              <a:t>Implementation </a:t>
            </a:r>
            <a:r>
              <a:rPr lang="en-US" sz="2200" b="1" dirty="0" smtClean="0">
                <a:solidFill>
                  <a:srgbClr val="FF0000"/>
                </a:solidFill>
                <a:latin typeface="Arial" pitchFamily="34" charset="0"/>
                <a:cs typeface="Arial" pitchFamily="34" charset="0"/>
              </a:rPr>
              <a:t>Presidential Ordinance </a:t>
            </a:r>
            <a:r>
              <a:rPr lang="en-US" sz="2200" b="1" dirty="0">
                <a:solidFill>
                  <a:srgbClr val="FF0000"/>
                </a:solidFill>
                <a:latin typeface="Arial" pitchFamily="34" charset="0"/>
                <a:cs typeface="Arial" pitchFamily="34" charset="0"/>
              </a:rPr>
              <a:t>of </a:t>
            </a:r>
            <a:r>
              <a:rPr lang="en-US" sz="2200" b="1" dirty="0" smtClean="0">
                <a:solidFill>
                  <a:srgbClr val="FF0000"/>
                </a:solidFill>
                <a:latin typeface="Arial" pitchFamily="34" charset="0"/>
                <a:cs typeface="Arial" pitchFamily="34" charset="0"/>
              </a:rPr>
              <a:t>2000.</a:t>
            </a:r>
            <a:endParaRPr lang="en-US" sz="2200" b="1" dirty="0">
              <a:solidFill>
                <a:srgbClr val="FF0000"/>
              </a:solidFill>
              <a:latin typeface="Arial" pitchFamily="34" charset="0"/>
              <a:cs typeface="Arial" pitchFamily="34" charset="0"/>
            </a:endParaRPr>
          </a:p>
          <a:p>
            <a:pPr algn="just">
              <a:lnSpc>
                <a:spcPct val="150000"/>
              </a:lnSpc>
              <a:spcBef>
                <a:spcPct val="20000"/>
              </a:spcBef>
              <a:buChar char="•"/>
              <a:tabLst>
                <a:tab pos="60325" algn="l"/>
              </a:tabLst>
            </a:pPr>
            <a:r>
              <a:rPr lang="en-US" sz="2200" dirty="0" smtClean="0">
                <a:solidFill>
                  <a:schemeClr val="tx2"/>
                </a:solidFill>
                <a:latin typeface="Arial" pitchFamily="34" charset="0"/>
                <a:cs typeface="Arial" pitchFamily="34" charset="0"/>
              </a:rPr>
              <a:t>   The Punjab, NWFP, Sindh and </a:t>
            </a:r>
            <a:r>
              <a:rPr lang="en-US" sz="2200" dirty="0" err="1" smtClean="0">
                <a:solidFill>
                  <a:schemeClr val="tx2"/>
                </a:solidFill>
                <a:latin typeface="Arial" pitchFamily="34" charset="0"/>
                <a:cs typeface="Arial" pitchFamily="34" charset="0"/>
              </a:rPr>
              <a:t>Balochistan</a:t>
            </a:r>
            <a:r>
              <a:rPr lang="en-US" sz="2200" dirty="0" smtClean="0">
                <a:solidFill>
                  <a:schemeClr val="tx2"/>
                </a:solidFill>
                <a:latin typeface="Arial" pitchFamily="34" charset="0"/>
                <a:cs typeface="Arial" pitchFamily="34" charset="0"/>
              </a:rPr>
              <a:t> Local Government</a:t>
            </a:r>
          </a:p>
          <a:p>
            <a:pPr algn="just">
              <a:lnSpc>
                <a:spcPct val="150000"/>
              </a:lnSpc>
              <a:spcBef>
                <a:spcPct val="20000"/>
              </a:spcBef>
              <a:tabLst>
                <a:tab pos="60325" algn="l"/>
              </a:tabLst>
            </a:pPr>
            <a:r>
              <a:rPr lang="en-US" sz="2200" dirty="0">
                <a:solidFill>
                  <a:schemeClr val="tx2"/>
                </a:solidFill>
                <a:latin typeface="Arial" pitchFamily="34" charset="0"/>
                <a:cs typeface="Arial" pitchFamily="34" charset="0"/>
              </a:rPr>
              <a:t> </a:t>
            </a:r>
            <a:r>
              <a:rPr lang="en-US" sz="2200" dirty="0" smtClean="0">
                <a:solidFill>
                  <a:schemeClr val="tx2"/>
                </a:solidFill>
                <a:latin typeface="Arial" pitchFamily="34" charset="0"/>
                <a:cs typeface="Arial" pitchFamily="34" charset="0"/>
              </a:rPr>
              <a:t>   Ordinance 2001.</a:t>
            </a:r>
          </a:p>
          <a:p>
            <a:pPr algn="just">
              <a:lnSpc>
                <a:spcPct val="150000"/>
              </a:lnSpc>
              <a:spcBef>
                <a:spcPct val="20000"/>
              </a:spcBef>
              <a:buChar char="•"/>
              <a:tabLst>
                <a:tab pos="60325" algn="l"/>
              </a:tabLst>
            </a:pPr>
            <a:r>
              <a:rPr lang="en-US" sz="2200" dirty="0" smtClean="0">
                <a:solidFill>
                  <a:schemeClr val="tx2"/>
                </a:solidFill>
                <a:latin typeface="Arial" pitchFamily="34" charset="0"/>
                <a:cs typeface="Arial" pitchFamily="34" charset="0"/>
              </a:rPr>
              <a:t>   Export </a:t>
            </a:r>
            <a:r>
              <a:rPr lang="en-US" sz="2200" dirty="0">
                <a:solidFill>
                  <a:schemeClr val="tx2"/>
                </a:solidFill>
                <a:latin typeface="Arial" pitchFamily="34" charset="0"/>
                <a:cs typeface="Arial" pitchFamily="34" charset="0"/>
              </a:rPr>
              <a:t>Control Act of </a:t>
            </a:r>
            <a:r>
              <a:rPr lang="en-US" sz="2200" dirty="0" smtClean="0">
                <a:solidFill>
                  <a:schemeClr val="tx2"/>
                </a:solidFill>
                <a:latin typeface="Arial" pitchFamily="34" charset="0"/>
                <a:cs typeface="Arial" pitchFamily="34" charset="0"/>
              </a:rPr>
              <a:t>2004.</a:t>
            </a:r>
          </a:p>
          <a:p>
            <a:pPr algn="just">
              <a:lnSpc>
                <a:spcPct val="150000"/>
              </a:lnSpc>
              <a:spcBef>
                <a:spcPct val="20000"/>
              </a:spcBef>
              <a:buChar char="•"/>
              <a:tabLst>
                <a:tab pos="60325" algn="l"/>
              </a:tabLst>
            </a:pPr>
            <a:r>
              <a:rPr lang="en-US" sz="2200" dirty="0">
                <a:solidFill>
                  <a:schemeClr val="tx2"/>
                </a:solidFill>
                <a:latin typeface="Arial" pitchFamily="34" charset="0"/>
                <a:cs typeface="Arial" pitchFamily="34" charset="0"/>
              </a:rPr>
              <a:t> </a:t>
            </a:r>
            <a:r>
              <a:rPr lang="en-US" sz="2200" dirty="0" smtClean="0">
                <a:solidFill>
                  <a:schemeClr val="tx2"/>
                </a:solidFill>
                <a:latin typeface="Arial" pitchFamily="34" charset="0"/>
                <a:cs typeface="Arial" pitchFamily="34" charset="0"/>
              </a:rPr>
              <a:t>  </a:t>
            </a:r>
            <a:r>
              <a:rPr lang="en-US" sz="2200" dirty="0" err="1" smtClean="0">
                <a:solidFill>
                  <a:schemeClr val="tx2"/>
                </a:solidFill>
                <a:latin typeface="Arial" pitchFamily="34" charset="0"/>
                <a:cs typeface="Arial" pitchFamily="34" charset="0"/>
              </a:rPr>
              <a:t>Labour</a:t>
            </a:r>
            <a:r>
              <a:rPr lang="en-US" sz="2200" dirty="0" smtClean="0">
                <a:solidFill>
                  <a:schemeClr val="tx2"/>
                </a:solidFill>
                <a:latin typeface="Arial" pitchFamily="34" charset="0"/>
                <a:cs typeface="Arial" pitchFamily="34" charset="0"/>
              </a:rPr>
              <a:t> Policy 2006.</a:t>
            </a:r>
          </a:p>
          <a:p>
            <a:pPr algn="just">
              <a:lnSpc>
                <a:spcPct val="150000"/>
              </a:lnSpc>
              <a:spcBef>
                <a:spcPct val="20000"/>
              </a:spcBef>
              <a:buChar char="•"/>
              <a:tabLst>
                <a:tab pos="60325" algn="l"/>
              </a:tabLst>
            </a:pPr>
            <a:r>
              <a:rPr lang="en-US" sz="2200" dirty="0">
                <a:solidFill>
                  <a:schemeClr val="tx2"/>
                </a:solidFill>
                <a:latin typeface="Arial" pitchFamily="34" charset="0"/>
                <a:cs typeface="Arial" pitchFamily="34" charset="0"/>
              </a:rPr>
              <a:t> </a:t>
            </a:r>
            <a:r>
              <a:rPr lang="en-US" sz="2200" dirty="0" smtClean="0">
                <a:solidFill>
                  <a:schemeClr val="tx2"/>
                </a:solidFill>
                <a:latin typeface="Arial" pitchFamily="34" charset="0"/>
                <a:cs typeface="Arial" pitchFamily="34" charset="0"/>
              </a:rPr>
              <a:t>  </a:t>
            </a:r>
            <a:r>
              <a:rPr lang="en-US" sz="2200" b="1" dirty="0" smtClean="0">
                <a:solidFill>
                  <a:srgbClr val="FF0000"/>
                </a:solidFill>
                <a:latin typeface="Arial" pitchFamily="34" charset="0"/>
                <a:cs typeface="Arial" pitchFamily="34" charset="0"/>
              </a:rPr>
              <a:t>Statutory </a:t>
            </a:r>
            <a:r>
              <a:rPr lang="en-US" sz="2200" b="1" dirty="0">
                <a:solidFill>
                  <a:srgbClr val="FF0000"/>
                </a:solidFill>
                <a:latin typeface="Arial" pitchFamily="34" charset="0"/>
                <a:cs typeface="Arial" pitchFamily="34" charset="0"/>
              </a:rPr>
              <a:t>Regulatory Order </a:t>
            </a:r>
            <a:r>
              <a:rPr lang="en-US" sz="2200" b="1" dirty="0" smtClean="0">
                <a:solidFill>
                  <a:srgbClr val="FF0000"/>
                </a:solidFill>
                <a:latin typeface="Arial" pitchFamily="34" charset="0"/>
                <a:cs typeface="Arial" pitchFamily="34" charset="0"/>
              </a:rPr>
              <a:t>2010.</a:t>
            </a:r>
            <a:endParaRPr lang="en-US" sz="2200" b="1" dirty="0">
              <a:solidFill>
                <a:srgbClr val="FF0000"/>
              </a:solidFill>
              <a:latin typeface="Arial" pitchFamily="34" charset="0"/>
              <a:cs typeface="Arial" pitchFamily="34" charset="0"/>
            </a:endParaRPr>
          </a:p>
          <a:p>
            <a:pPr algn="just">
              <a:lnSpc>
                <a:spcPct val="150000"/>
              </a:lnSpc>
              <a:spcBef>
                <a:spcPct val="20000"/>
              </a:spcBef>
              <a:buChar char="•"/>
              <a:tabLst>
                <a:tab pos="60325" algn="l"/>
              </a:tabLst>
            </a:pPr>
            <a:r>
              <a:rPr lang="en-US" sz="2200" dirty="0" smtClean="0">
                <a:solidFill>
                  <a:schemeClr val="tx2"/>
                </a:solidFill>
                <a:latin typeface="Arial" pitchFamily="34" charset="0"/>
                <a:cs typeface="Arial" pitchFamily="34" charset="0"/>
              </a:rPr>
              <a:t>   Import </a:t>
            </a:r>
            <a:r>
              <a:rPr lang="en-US" sz="2200" dirty="0">
                <a:solidFill>
                  <a:schemeClr val="tx2"/>
                </a:solidFill>
                <a:latin typeface="Arial" pitchFamily="34" charset="0"/>
                <a:cs typeface="Arial" pitchFamily="34" charset="0"/>
              </a:rPr>
              <a:t>and Export Policy Order </a:t>
            </a:r>
            <a:r>
              <a:rPr lang="en-US" sz="2200" dirty="0" smtClean="0">
                <a:solidFill>
                  <a:schemeClr val="tx2"/>
                </a:solidFill>
                <a:latin typeface="Arial" pitchFamily="34" charset="0"/>
                <a:cs typeface="Arial" pitchFamily="34" charset="0"/>
              </a:rPr>
              <a:t>2013.</a:t>
            </a:r>
          </a:p>
          <a:p>
            <a:pPr algn="just">
              <a:lnSpc>
                <a:spcPct val="150000"/>
              </a:lnSpc>
              <a:spcBef>
                <a:spcPct val="20000"/>
              </a:spcBef>
              <a:buChar char="•"/>
              <a:tabLst>
                <a:tab pos="60325" algn="l"/>
              </a:tabLst>
            </a:pPr>
            <a:r>
              <a:rPr lang="en-US" sz="2200" dirty="0">
                <a:solidFill>
                  <a:schemeClr val="tx2"/>
                </a:solidFill>
                <a:latin typeface="Arial" pitchFamily="34" charset="0"/>
                <a:cs typeface="Arial" pitchFamily="34" charset="0"/>
              </a:rPr>
              <a:t> </a:t>
            </a:r>
            <a:r>
              <a:rPr lang="en-US" sz="2200" dirty="0" smtClean="0">
                <a:solidFill>
                  <a:schemeClr val="tx2"/>
                </a:solidFill>
                <a:latin typeface="Arial" pitchFamily="34" charset="0"/>
                <a:cs typeface="Arial" pitchFamily="34" charset="0"/>
              </a:rPr>
              <a:t>  Trade </a:t>
            </a:r>
            <a:r>
              <a:rPr lang="en-US" sz="2200" dirty="0">
                <a:solidFill>
                  <a:schemeClr val="tx2"/>
                </a:solidFill>
                <a:latin typeface="Arial" pitchFamily="34" charset="0"/>
                <a:cs typeface="Arial" pitchFamily="34" charset="0"/>
              </a:rPr>
              <a:t>Policy Procedure Order of </a:t>
            </a:r>
            <a:r>
              <a:rPr lang="en-US" sz="2200" dirty="0" smtClean="0">
                <a:solidFill>
                  <a:schemeClr val="tx2"/>
                </a:solidFill>
                <a:latin typeface="Arial" pitchFamily="34" charset="0"/>
                <a:cs typeface="Arial" pitchFamily="34" charset="0"/>
              </a:rPr>
              <a:t>2016.</a:t>
            </a:r>
          </a:p>
          <a:p>
            <a:pPr algn="just">
              <a:lnSpc>
                <a:spcPct val="150000"/>
              </a:lnSpc>
              <a:spcBef>
                <a:spcPct val="20000"/>
              </a:spcBef>
              <a:buChar char="•"/>
              <a:tabLst>
                <a:tab pos="60325" algn="l"/>
              </a:tabLst>
            </a:pPr>
            <a:r>
              <a:rPr lang="en-US" sz="2200" dirty="0">
                <a:solidFill>
                  <a:schemeClr val="tx2"/>
                </a:solidFill>
                <a:latin typeface="Arial" pitchFamily="34" charset="0"/>
                <a:cs typeface="Arial" pitchFamily="34" charset="0"/>
              </a:rPr>
              <a:t> </a:t>
            </a:r>
            <a:r>
              <a:rPr lang="en-US" sz="2200" dirty="0" smtClean="0">
                <a:solidFill>
                  <a:schemeClr val="tx2"/>
                </a:solidFill>
                <a:latin typeface="Arial" pitchFamily="34" charset="0"/>
                <a:cs typeface="Arial" pitchFamily="34" charset="0"/>
              </a:rPr>
              <a:t>  Drug Regulatory Act.</a:t>
            </a:r>
            <a:endParaRPr lang="en-US" sz="2200" dirty="0">
              <a:solidFill>
                <a:schemeClr val="tx2"/>
              </a:solidFill>
              <a:latin typeface="Arial" pitchFamily="34" charset="0"/>
              <a:cs typeface="Arial" pitchFamily="34" charset="0"/>
            </a:endParaRPr>
          </a:p>
        </p:txBody>
      </p:sp>
      <p:grpSp>
        <p:nvGrpSpPr>
          <p:cNvPr id="66567" name="Group 7"/>
          <p:cNvGrpSpPr>
            <a:grpSpLocks/>
          </p:cNvGrpSpPr>
          <p:nvPr/>
        </p:nvGrpSpPr>
        <p:grpSpPr bwMode="auto">
          <a:xfrm>
            <a:off x="0" y="0"/>
            <a:ext cx="9144000" cy="1066800"/>
            <a:chOff x="0" y="0"/>
            <a:chExt cx="5760" cy="672"/>
          </a:xfrm>
        </p:grpSpPr>
        <p:pic>
          <p:nvPicPr>
            <p:cNvPr id="66568" name="Picture 8" descr="Ministr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10" cy="672"/>
            </a:xfrm>
            <a:prstGeom prst="rect">
              <a:avLst/>
            </a:prstGeom>
            <a:noFill/>
            <a:extLst>
              <a:ext uri="{909E8E84-426E-40DD-AFC4-6F175D3DCCD1}">
                <a14:hiddenFill xmlns:a14="http://schemas.microsoft.com/office/drawing/2010/main">
                  <a:solidFill>
                    <a:srgbClr val="FFFFFF"/>
                  </a:solidFill>
                </a14:hiddenFill>
              </a:ext>
            </a:extLst>
          </p:spPr>
        </p:pic>
        <p:pic>
          <p:nvPicPr>
            <p:cNvPr id="66569" name="Picture 9" descr="OPCW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 y="0"/>
              <a:ext cx="576" cy="55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5664943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5"/>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400">
                <a:solidFill>
                  <a:schemeClr val="tx1"/>
                </a:solidFill>
                <a:latin typeface="Times New Roman" pitchFamily="18" charset="0"/>
              </a:defRPr>
            </a:lvl1pPr>
            <a:lvl2pPr marL="742950" indent="-285750" algn="ctr" eaLnBrk="0" hangingPunct="0">
              <a:defRPr sz="2400">
                <a:solidFill>
                  <a:schemeClr val="tx1"/>
                </a:solidFill>
                <a:latin typeface="Times New Roman" pitchFamily="18" charset="0"/>
              </a:defRPr>
            </a:lvl2pPr>
            <a:lvl3pPr marL="1143000" indent="-228600" algn="ctr" eaLnBrk="0" hangingPunct="0">
              <a:defRPr sz="2400">
                <a:solidFill>
                  <a:schemeClr val="tx1"/>
                </a:solidFill>
                <a:latin typeface="Times New Roman" pitchFamily="18" charset="0"/>
              </a:defRPr>
            </a:lvl3pPr>
            <a:lvl4pPr marL="1600200" indent="-228600" algn="ctr" eaLnBrk="0" hangingPunct="0">
              <a:defRPr sz="2400">
                <a:solidFill>
                  <a:schemeClr val="tx1"/>
                </a:solidFill>
                <a:latin typeface="Times New Roman" pitchFamily="18" charset="0"/>
              </a:defRPr>
            </a:lvl4pPr>
            <a:lvl5pPr marL="2057400" indent="-228600" algn="ctr"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fld id="{67D50EE1-0CF2-4D4D-AD7A-7BAA74A7E687}" type="slidenum">
              <a:rPr lang="en-US" sz="1400" smtClean="0">
                <a:solidFill>
                  <a:srgbClr val="FFFFFF"/>
                </a:solidFill>
              </a:rPr>
              <a:pPr algn="r"/>
              <a:t>16</a:t>
            </a:fld>
            <a:endParaRPr lang="en-US" sz="1400" smtClean="0">
              <a:solidFill>
                <a:srgbClr val="FFFFFF"/>
              </a:solidFill>
            </a:endParaRPr>
          </a:p>
        </p:txBody>
      </p:sp>
      <p:sp>
        <p:nvSpPr>
          <p:cNvPr id="70658" name="Rectangle 2"/>
          <p:cNvSpPr>
            <a:spLocks noGrp="1" noChangeArrowheads="1"/>
          </p:cNvSpPr>
          <p:nvPr>
            <p:ph type="title"/>
          </p:nvPr>
        </p:nvSpPr>
        <p:spPr>
          <a:xfrm>
            <a:off x="685800" y="0"/>
            <a:ext cx="7772400" cy="1066800"/>
          </a:xfrm>
        </p:spPr>
        <p:txBody>
          <a:bodyPr/>
          <a:lstStyle/>
          <a:p>
            <a:pPr eaLnBrk="1" hangingPunct="1"/>
            <a:r>
              <a:rPr lang="en-US" sz="2800" b="1" u="sng" dirty="0" smtClean="0">
                <a:solidFill>
                  <a:schemeClr val="tx1"/>
                </a:solidFill>
                <a:latin typeface="Arial" pitchFamily="34" charset="0"/>
                <a:cs typeface="Arial" pitchFamily="34" charset="0"/>
              </a:rPr>
              <a:t>MINISTRIES, AGENCIES &amp; OTHER INSTITUTIONS MANAGING CHEMICALS</a:t>
            </a:r>
          </a:p>
        </p:txBody>
      </p:sp>
      <p:sp>
        <p:nvSpPr>
          <p:cNvPr id="70663" name="Text Box 4"/>
          <p:cNvSpPr txBox="1">
            <a:spLocks noChangeArrowheads="1"/>
          </p:cNvSpPr>
          <p:nvPr/>
        </p:nvSpPr>
        <p:spPr bwMode="auto">
          <a:xfrm>
            <a:off x="1203325" y="2276475"/>
            <a:ext cx="184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2400">
                <a:solidFill>
                  <a:schemeClr val="tx1"/>
                </a:solidFill>
                <a:latin typeface="Times New Roman" pitchFamily="18" charset="0"/>
              </a:defRPr>
            </a:lvl1pPr>
            <a:lvl2pPr marL="742950" indent="-285750" algn="ctr" eaLnBrk="0" hangingPunct="0">
              <a:defRPr sz="2400">
                <a:solidFill>
                  <a:schemeClr val="tx1"/>
                </a:solidFill>
                <a:latin typeface="Times New Roman" pitchFamily="18" charset="0"/>
              </a:defRPr>
            </a:lvl2pPr>
            <a:lvl3pPr marL="1143000" indent="-228600" algn="ctr" eaLnBrk="0" hangingPunct="0">
              <a:defRPr sz="2400">
                <a:solidFill>
                  <a:schemeClr val="tx1"/>
                </a:solidFill>
                <a:latin typeface="Times New Roman" pitchFamily="18" charset="0"/>
              </a:defRPr>
            </a:lvl3pPr>
            <a:lvl4pPr marL="1600200" indent="-228600" algn="ctr" eaLnBrk="0" hangingPunct="0">
              <a:defRPr sz="2400">
                <a:solidFill>
                  <a:schemeClr val="tx1"/>
                </a:solidFill>
                <a:latin typeface="Times New Roman" pitchFamily="18" charset="0"/>
              </a:defRPr>
            </a:lvl4pPr>
            <a:lvl5pPr marL="2057400" indent="-228600" algn="ctr"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GB" sz="2800" b="1">
              <a:latin typeface="Arial" pitchFamily="34" charset="0"/>
              <a:cs typeface="Arial" pitchFamily="34" charset="0"/>
            </a:endParaRPr>
          </a:p>
        </p:txBody>
      </p:sp>
      <p:sp>
        <p:nvSpPr>
          <p:cNvPr id="70665" name="Text Box 6"/>
          <p:cNvSpPr txBox="1">
            <a:spLocks noChangeArrowheads="1"/>
          </p:cNvSpPr>
          <p:nvPr/>
        </p:nvSpPr>
        <p:spPr bwMode="auto">
          <a:xfrm>
            <a:off x="833765" y="914400"/>
            <a:ext cx="663383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just">
              <a:lnSpc>
                <a:spcPct val="120000"/>
              </a:lnSpc>
              <a:spcBef>
                <a:spcPct val="20000"/>
              </a:spcBef>
              <a:buClr>
                <a:schemeClr val="folHlink"/>
              </a:buClr>
              <a:buChar char="•"/>
              <a:tabLst>
                <a:tab pos="60325" algn="l"/>
                <a:tab pos="514350" algn="l"/>
              </a:tabLst>
              <a:defRPr sz="2000">
                <a:latin typeface="Arial" pitchFamily="34" charset="0"/>
                <a:cs typeface="Arial" pitchFamily="34" charset="0"/>
              </a:defRPr>
            </a:lvl1pPr>
          </a:lstStyle>
          <a:p>
            <a:pPr>
              <a:lnSpc>
                <a:spcPct val="150000"/>
              </a:lnSpc>
              <a:buClrTx/>
            </a:pPr>
            <a:r>
              <a:rPr lang="en-US" sz="2400" dirty="0" smtClean="0"/>
              <a:t> 	Ministry </a:t>
            </a:r>
            <a:r>
              <a:rPr lang="en-US" sz="2400" dirty="0"/>
              <a:t>of Finance </a:t>
            </a:r>
          </a:p>
          <a:p>
            <a:pPr>
              <a:lnSpc>
                <a:spcPct val="150000"/>
              </a:lnSpc>
              <a:buClrTx/>
            </a:pPr>
            <a:r>
              <a:rPr lang="en-US" sz="2400" dirty="0"/>
              <a:t> </a:t>
            </a:r>
            <a:r>
              <a:rPr lang="en-US" sz="2400" dirty="0" smtClean="0"/>
              <a:t>	Ministry </a:t>
            </a:r>
            <a:r>
              <a:rPr lang="en-US" sz="2400" dirty="0"/>
              <a:t>of Commerce </a:t>
            </a:r>
          </a:p>
          <a:p>
            <a:pPr>
              <a:lnSpc>
                <a:spcPct val="150000"/>
              </a:lnSpc>
              <a:buClrTx/>
            </a:pPr>
            <a:r>
              <a:rPr lang="en-US" sz="2400" dirty="0"/>
              <a:t>  </a:t>
            </a:r>
            <a:r>
              <a:rPr lang="en-US" sz="2400" dirty="0" smtClean="0"/>
              <a:t>	Ministry </a:t>
            </a:r>
            <a:r>
              <a:rPr lang="en-US" sz="2400" dirty="0"/>
              <a:t>of </a:t>
            </a:r>
            <a:r>
              <a:rPr lang="en-US" sz="2400" dirty="0" smtClean="0"/>
              <a:t>Industries &amp; Production</a:t>
            </a:r>
            <a:endParaRPr lang="en-US" sz="2400" dirty="0"/>
          </a:p>
          <a:p>
            <a:pPr>
              <a:lnSpc>
                <a:spcPct val="150000"/>
              </a:lnSpc>
              <a:buClrTx/>
            </a:pPr>
            <a:r>
              <a:rPr lang="en-US" sz="2400" dirty="0"/>
              <a:t>  </a:t>
            </a:r>
            <a:r>
              <a:rPr lang="en-US" sz="2400" dirty="0" smtClean="0"/>
              <a:t>	Ministry </a:t>
            </a:r>
            <a:r>
              <a:rPr lang="en-US" sz="2400" dirty="0"/>
              <a:t>of Health</a:t>
            </a:r>
          </a:p>
          <a:p>
            <a:pPr>
              <a:lnSpc>
                <a:spcPct val="150000"/>
              </a:lnSpc>
              <a:buClrTx/>
            </a:pPr>
            <a:r>
              <a:rPr lang="en-US" sz="2400" dirty="0"/>
              <a:t> </a:t>
            </a:r>
            <a:r>
              <a:rPr lang="en-US" sz="2400" dirty="0" smtClean="0"/>
              <a:t>	Ministry </a:t>
            </a:r>
            <a:r>
              <a:rPr lang="en-US" sz="2400" dirty="0"/>
              <a:t>of </a:t>
            </a:r>
            <a:r>
              <a:rPr lang="en-US" sz="2400" dirty="0" smtClean="0"/>
              <a:t>Environment</a:t>
            </a:r>
          </a:p>
          <a:p>
            <a:pPr marL="342900" indent="-342900">
              <a:lnSpc>
                <a:spcPct val="150000"/>
              </a:lnSpc>
              <a:buClrTx/>
              <a:buFont typeface="Arial" panose="020B0604020202020204" pitchFamily="34" charset="0"/>
              <a:buChar char="•"/>
            </a:pPr>
            <a:r>
              <a:rPr lang="en-US" sz="2400" dirty="0"/>
              <a:t> </a:t>
            </a:r>
            <a:r>
              <a:rPr lang="en-US" sz="2400" dirty="0" smtClean="0"/>
              <a:t> Ministry of Climate Change</a:t>
            </a:r>
            <a:endParaRPr lang="en-US" sz="2400" dirty="0"/>
          </a:p>
          <a:p>
            <a:pPr>
              <a:lnSpc>
                <a:spcPct val="150000"/>
              </a:lnSpc>
              <a:buClrTx/>
            </a:pPr>
            <a:r>
              <a:rPr lang="en-US" sz="2400" dirty="0"/>
              <a:t> </a:t>
            </a:r>
            <a:r>
              <a:rPr lang="en-US" sz="2400" dirty="0" smtClean="0"/>
              <a:t>	Ministry </a:t>
            </a:r>
            <a:r>
              <a:rPr lang="en-US" sz="2400" dirty="0"/>
              <a:t>of Science and </a:t>
            </a:r>
            <a:r>
              <a:rPr lang="en-US" sz="2400" dirty="0" smtClean="0"/>
              <a:t>Technology</a:t>
            </a:r>
            <a:endParaRPr lang="en-US" sz="2400" dirty="0"/>
          </a:p>
          <a:p>
            <a:pPr>
              <a:lnSpc>
                <a:spcPct val="150000"/>
              </a:lnSpc>
              <a:buClrTx/>
            </a:pPr>
            <a:r>
              <a:rPr lang="en-US" sz="2400" dirty="0"/>
              <a:t> </a:t>
            </a:r>
            <a:r>
              <a:rPr lang="en-US" sz="2400" dirty="0" smtClean="0"/>
              <a:t>	Ministry </a:t>
            </a:r>
            <a:r>
              <a:rPr lang="en-US" sz="2400" dirty="0"/>
              <a:t>of </a:t>
            </a:r>
            <a:r>
              <a:rPr lang="en-US" sz="2400" dirty="0" err="1"/>
              <a:t>Defence</a:t>
            </a:r>
            <a:endParaRPr lang="en-US" sz="2400" dirty="0"/>
          </a:p>
        </p:txBody>
      </p:sp>
      <p:grpSp>
        <p:nvGrpSpPr>
          <p:cNvPr id="70667" name="Group 11"/>
          <p:cNvGrpSpPr>
            <a:grpSpLocks/>
          </p:cNvGrpSpPr>
          <p:nvPr/>
        </p:nvGrpSpPr>
        <p:grpSpPr bwMode="auto">
          <a:xfrm>
            <a:off x="0" y="0"/>
            <a:ext cx="9144000" cy="1066800"/>
            <a:chOff x="0" y="0"/>
            <a:chExt cx="5760" cy="672"/>
          </a:xfrm>
        </p:grpSpPr>
        <p:pic>
          <p:nvPicPr>
            <p:cNvPr id="70668" name="Picture 12" descr="Ministr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10" cy="672"/>
            </a:xfrm>
            <a:prstGeom prst="rect">
              <a:avLst/>
            </a:prstGeom>
            <a:noFill/>
            <a:extLst>
              <a:ext uri="{909E8E84-426E-40DD-AFC4-6F175D3DCCD1}">
                <a14:hiddenFill xmlns:a14="http://schemas.microsoft.com/office/drawing/2010/main">
                  <a:solidFill>
                    <a:srgbClr val="FFFFFF"/>
                  </a:solidFill>
                </a14:hiddenFill>
              </a:ext>
            </a:extLst>
          </p:spPr>
        </p:pic>
        <p:pic>
          <p:nvPicPr>
            <p:cNvPr id="70669" name="Picture 13" descr="OPCW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 y="0"/>
              <a:ext cx="576" cy="55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02496892"/>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Required Images\Required images\presidential ordinance 200 Front 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95601" cy="417364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2051" name="Picture 3" descr="E:\Required Images\Required images\presidential ordinance 2000 Pag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219200"/>
            <a:ext cx="2895601" cy="4168878"/>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E:\Required Images\Required images\presidential ordinance 2000 Main P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676400"/>
            <a:ext cx="4191000" cy="5193886"/>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2857500" y="100012"/>
            <a:ext cx="6057899" cy="890588"/>
          </a:xfrm>
        </p:spPr>
        <p:txBody>
          <a:bodyPr>
            <a:normAutofit fontScale="90000"/>
          </a:bodyPr>
          <a:lstStyle/>
          <a:p>
            <a:r>
              <a:rPr lang="en-US" dirty="0" smtClean="0"/>
              <a:t>Presidential Ordinance 2000</a:t>
            </a:r>
            <a:endParaRPr lang="ru-RU" dirty="0"/>
          </a:p>
        </p:txBody>
      </p:sp>
      <p:sp>
        <p:nvSpPr>
          <p:cNvPr id="6" name="Rectangle 2"/>
          <p:cNvSpPr txBox="1">
            <a:spLocks noChangeArrowheads="1"/>
          </p:cNvSpPr>
          <p:nvPr/>
        </p:nvSpPr>
        <p:spPr bwMode="auto">
          <a:xfrm>
            <a:off x="3048000" y="381000"/>
            <a:ext cx="585395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entaur-Bold" pitchFamily="2" charset="0"/>
              </a:defRPr>
            </a:lvl2pPr>
            <a:lvl3pPr algn="ctr" rtl="0" eaLnBrk="0" fontAlgn="base" hangingPunct="0">
              <a:spcBef>
                <a:spcPct val="0"/>
              </a:spcBef>
              <a:spcAft>
                <a:spcPct val="0"/>
              </a:spcAft>
              <a:defRPr sz="4400">
                <a:solidFill>
                  <a:srgbClr val="FFFFFF"/>
                </a:solidFill>
                <a:latin typeface="Centaur-Bold" pitchFamily="2" charset="0"/>
              </a:defRPr>
            </a:lvl3pPr>
            <a:lvl4pPr algn="ctr" rtl="0" eaLnBrk="0" fontAlgn="base" hangingPunct="0">
              <a:spcBef>
                <a:spcPct val="0"/>
              </a:spcBef>
              <a:spcAft>
                <a:spcPct val="0"/>
              </a:spcAft>
              <a:defRPr sz="4400">
                <a:solidFill>
                  <a:srgbClr val="FFFFFF"/>
                </a:solidFill>
                <a:latin typeface="Centaur-Bold" pitchFamily="2" charset="0"/>
              </a:defRPr>
            </a:lvl4pPr>
            <a:lvl5pPr algn="ctr" rtl="0" eaLnBrk="0" fontAlgn="base" hangingPunct="0">
              <a:spcBef>
                <a:spcPct val="0"/>
              </a:spcBef>
              <a:spcAft>
                <a:spcPct val="0"/>
              </a:spcAft>
              <a:defRPr sz="4400">
                <a:solidFill>
                  <a:srgbClr val="FFFFFF"/>
                </a:solidFill>
                <a:latin typeface="Centaur-Bold" pitchFamily="2" charset="0"/>
              </a:defRPr>
            </a:lvl5pPr>
            <a:lvl6pPr marL="457200" algn="ctr" rtl="0" eaLnBrk="0" fontAlgn="base" hangingPunct="0">
              <a:spcBef>
                <a:spcPct val="0"/>
              </a:spcBef>
              <a:spcAft>
                <a:spcPct val="0"/>
              </a:spcAft>
              <a:defRPr sz="4400">
                <a:solidFill>
                  <a:srgbClr val="FFFFFF"/>
                </a:solidFill>
                <a:latin typeface="Centaur-Bold" pitchFamily="2" charset="0"/>
              </a:defRPr>
            </a:lvl6pPr>
            <a:lvl7pPr marL="914400" algn="ctr" rtl="0" eaLnBrk="0" fontAlgn="base" hangingPunct="0">
              <a:spcBef>
                <a:spcPct val="0"/>
              </a:spcBef>
              <a:spcAft>
                <a:spcPct val="0"/>
              </a:spcAft>
              <a:defRPr sz="4400">
                <a:solidFill>
                  <a:srgbClr val="FFFFFF"/>
                </a:solidFill>
                <a:latin typeface="Centaur-Bold" pitchFamily="2" charset="0"/>
              </a:defRPr>
            </a:lvl7pPr>
            <a:lvl8pPr marL="1371600" algn="ctr" rtl="0" eaLnBrk="0" fontAlgn="base" hangingPunct="0">
              <a:spcBef>
                <a:spcPct val="0"/>
              </a:spcBef>
              <a:spcAft>
                <a:spcPct val="0"/>
              </a:spcAft>
              <a:defRPr sz="4400">
                <a:solidFill>
                  <a:srgbClr val="FFFFFF"/>
                </a:solidFill>
                <a:latin typeface="Centaur-Bold" pitchFamily="2" charset="0"/>
              </a:defRPr>
            </a:lvl8pPr>
            <a:lvl9pPr marL="1828800" algn="ctr" rtl="0" eaLnBrk="0" fontAlgn="base" hangingPunct="0">
              <a:spcBef>
                <a:spcPct val="0"/>
              </a:spcBef>
              <a:spcAft>
                <a:spcPct val="0"/>
              </a:spcAft>
              <a:defRPr sz="4400">
                <a:solidFill>
                  <a:srgbClr val="FFFFFF"/>
                </a:solidFill>
                <a:latin typeface="Centaur-Bold" pitchFamily="2" charset="0"/>
              </a:defRPr>
            </a:lvl9pPr>
          </a:lstStyle>
          <a:p>
            <a:pPr eaLnBrk="1" hangingPunct="1"/>
            <a:r>
              <a:rPr lang="en-US" sz="2400" b="1" u="sng" kern="0" smtClean="0">
                <a:solidFill>
                  <a:schemeClr val="tx1"/>
                </a:solidFill>
                <a:latin typeface="Arial" pitchFamily="34" charset="0"/>
                <a:cs typeface="Arial" pitchFamily="34" charset="0"/>
              </a:rPr>
              <a:t>CWC IMPLEMENTATION ORDINANCE, 2000</a:t>
            </a:r>
            <a:endParaRPr lang="en-US" sz="2400" b="1" u="sng" kern="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1177135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3"/>
          <p:cNvSpPr>
            <a:spLocks noGrp="1" noChangeArrowheads="1"/>
          </p:cNvSpPr>
          <p:nvPr>
            <p:ph type="title" idx="4294967295"/>
          </p:nvPr>
        </p:nvSpPr>
        <p:spPr>
          <a:xfrm>
            <a:off x="696913" y="76200"/>
            <a:ext cx="7772400" cy="1066800"/>
          </a:xfrm>
        </p:spPr>
        <p:txBody>
          <a:bodyPr anchor="b"/>
          <a:lstStyle/>
          <a:p>
            <a:r>
              <a:rPr lang="en-US" altLang="en-US" sz="3600" b="1" u="sng" dirty="0" smtClean="0">
                <a:solidFill>
                  <a:schemeClr val="tx1"/>
                </a:solidFill>
                <a:latin typeface="Arial" panose="020B0604020202020204" pitchFamily="34" charset="0"/>
                <a:cs typeface="Arial" panose="020B0604020202020204" pitchFamily="34" charset="0"/>
              </a:rPr>
              <a:t>CWC IMPLEMENTATION ORDINANCE, 2000</a:t>
            </a:r>
            <a:endParaRPr lang="en-US" altLang="en-US" b="1" u="sng" dirty="0" smtClean="0">
              <a:solidFill>
                <a:schemeClr val="tx1"/>
              </a:solidFill>
              <a:latin typeface="Arial" panose="020B0604020202020204" pitchFamily="34" charset="0"/>
              <a:cs typeface="Arial" panose="020B0604020202020204" pitchFamily="34" charset="0"/>
            </a:endParaRPr>
          </a:p>
        </p:txBody>
      </p:sp>
      <p:sp>
        <p:nvSpPr>
          <p:cNvPr id="23555" name="Rectangle 2"/>
          <p:cNvSpPr>
            <a:spLocks noGrp="1" noChangeArrowheads="1"/>
          </p:cNvSpPr>
          <p:nvPr>
            <p:ph sz="quarter" idx="4294967295"/>
          </p:nvPr>
        </p:nvSpPr>
        <p:spPr>
          <a:xfrm>
            <a:off x="152400" y="1295400"/>
            <a:ext cx="8763000" cy="4038600"/>
          </a:xfrm>
        </p:spPr>
        <p:txBody>
          <a:bodyPr/>
          <a:lstStyle/>
          <a:p>
            <a:pPr algn="just"/>
            <a:r>
              <a:rPr lang="en-US" altLang="en-US" sz="2200" dirty="0" smtClean="0">
                <a:solidFill>
                  <a:schemeClr val="tx1"/>
                </a:solidFill>
                <a:latin typeface="Arial" panose="020B0604020202020204" pitchFamily="34" charset="0"/>
                <a:cs typeface="Arial" panose="020B0604020202020204" pitchFamily="34" charset="0"/>
              </a:rPr>
              <a:t>The Presidential Ordinance 2000 is a dedicated Act and gives effect to Pakistan’s obligations, responsibilities and rights as a State Party to the CWC. </a:t>
            </a:r>
          </a:p>
          <a:p>
            <a:pPr algn="just"/>
            <a:r>
              <a:rPr lang="en-US" altLang="en-US" sz="2200" dirty="0" smtClean="0">
                <a:solidFill>
                  <a:schemeClr val="tx1"/>
                </a:solidFill>
                <a:latin typeface="Arial" panose="020B0604020202020204" pitchFamily="34" charset="0"/>
                <a:cs typeface="Arial" panose="020B0604020202020204" pitchFamily="34" charset="0"/>
              </a:rPr>
              <a:t>It is a comprehensive legislation and its scope effectively covers all the national obligations under the CWC such as prohibitions of all kind as specified in the Convention; penal provisions; extraterritorial applications; declaration obligations; and regime for Schedule I, II and III chemicals, such as regulation, licensing, import / export controls, inspections, access to facility, samples, inspectors’ privileges / immunities, confidentiality aspects, mandate and enforcement powers of National Authority. </a:t>
            </a:r>
            <a:endParaRPr lang="en-US" altLang="ko-KR" sz="2200" dirty="0" smtClean="0">
              <a:solidFill>
                <a:schemeClr val="tx1"/>
              </a:solidFill>
              <a:latin typeface="Arial" panose="020B0604020202020204" pitchFamily="34" charset="0"/>
              <a:ea typeface="Gulim" pitchFamily="34" charset="-127"/>
              <a:cs typeface="Arial" panose="020B0604020202020204" pitchFamily="34" charset="0"/>
            </a:endParaRPr>
          </a:p>
        </p:txBody>
      </p:sp>
      <p:sp>
        <p:nvSpPr>
          <p:cNvPr id="23556" name="Slide Number Placeholder 1"/>
          <p:cNvSpPr>
            <a:spLocks noGrp="1"/>
          </p:cNvSpPr>
          <p:nvPr>
            <p:ph type="sldNum" sz="quarter" idx="12"/>
          </p:nvPr>
        </p:nvSpPr>
        <p:spPr>
          <a:noFill/>
        </p:spPr>
        <p:txBody>
          <a:bodyPr/>
          <a:lstStyle/>
          <a:p>
            <a:fld id="{311FD675-E336-4DA4-82DE-44FECB58F427}" type="slidenum">
              <a:rPr lang="en-GB" altLang="en-US"/>
              <a:pPr/>
              <a:t>18</a:t>
            </a:fld>
            <a:endParaRPr lang="en-GB" altLang="en-US"/>
          </a:p>
        </p:txBody>
      </p:sp>
      <p:grpSp>
        <p:nvGrpSpPr>
          <p:cNvPr id="5" name="Group 7"/>
          <p:cNvGrpSpPr>
            <a:grpSpLocks/>
          </p:cNvGrpSpPr>
          <p:nvPr/>
        </p:nvGrpSpPr>
        <p:grpSpPr bwMode="auto">
          <a:xfrm>
            <a:off x="0" y="0"/>
            <a:ext cx="9144000" cy="1066800"/>
            <a:chOff x="0" y="0"/>
            <a:chExt cx="5760" cy="672"/>
          </a:xfrm>
        </p:grpSpPr>
        <p:pic>
          <p:nvPicPr>
            <p:cNvPr id="6" name="Picture 8" descr="Ministr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10" cy="6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OPCW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 y="0"/>
              <a:ext cx="576" cy="55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789821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Required Images\Required images\SRO 2010 p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066800"/>
            <a:ext cx="4572000" cy="502920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3" name="Title 1"/>
          <p:cNvSpPr>
            <a:spLocks noGrp="1"/>
          </p:cNvSpPr>
          <p:nvPr>
            <p:ph type="title"/>
          </p:nvPr>
        </p:nvSpPr>
        <p:spPr>
          <a:xfrm>
            <a:off x="1676400" y="23812"/>
            <a:ext cx="6057899" cy="890588"/>
          </a:xfrm>
        </p:spPr>
        <p:txBody>
          <a:bodyPr>
            <a:normAutofit/>
          </a:bodyPr>
          <a:lstStyle/>
          <a:p>
            <a:r>
              <a:rPr lang="en-US" dirty="0" smtClean="0"/>
              <a:t>S.R.O 2010</a:t>
            </a:r>
            <a:endParaRPr lang="ru-RU" dirty="0"/>
          </a:p>
        </p:txBody>
      </p:sp>
      <p:sp>
        <p:nvSpPr>
          <p:cNvPr id="4" name="Rectangle 2"/>
          <p:cNvSpPr txBox="1">
            <a:spLocks noChangeArrowheads="1"/>
          </p:cNvSpPr>
          <p:nvPr/>
        </p:nvSpPr>
        <p:spPr bwMode="auto">
          <a:xfrm>
            <a:off x="304800" y="7620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entaur-Bold" pitchFamily="2" charset="0"/>
              </a:defRPr>
            </a:lvl2pPr>
            <a:lvl3pPr algn="ctr" rtl="0" eaLnBrk="0" fontAlgn="base" hangingPunct="0">
              <a:spcBef>
                <a:spcPct val="0"/>
              </a:spcBef>
              <a:spcAft>
                <a:spcPct val="0"/>
              </a:spcAft>
              <a:defRPr sz="4400">
                <a:solidFill>
                  <a:srgbClr val="FFFFFF"/>
                </a:solidFill>
                <a:latin typeface="Centaur-Bold" pitchFamily="2" charset="0"/>
              </a:defRPr>
            </a:lvl3pPr>
            <a:lvl4pPr algn="ctr" rtl="0" eaLnBrk="0" fontAlgn="base" hangingPunct="0">
              <a:spcBef>
                <a:spcPct val="0"/>
              </a:spcBef>
              <a:spcAft>
                <a:spcPct val="0"/>
              </a:spcAft>
              <a:defRPr sz="4400">
                <a:solidFill>
                  <a:srgbClr val="FFFFFF"/>
                </a:solidFill>
                <a:latin typeface="Centaur-Bold" pitchFamily="2" charset="0"/>
              </a:defRPr>
            </a:lvl4pPr>
            <a:lvl5pPr algn="ctr" rtl="0" eaLnBrk="0" fontAlgn="base" hangingPunct="0">
              <a:spcBef>
                <a:spcPct val="0"/>
              </a:spcBef>
              <a:spcAft>
                <a:spcPct val="0"/>
              </a:spcAft>
              <a:defRPr sz="4400">
                <a:solidFill>
                  <a:srgbClr val="FFFFFF"/>
                </a:solidFill>
                <a:latin typeface="Centaur-Bold" pitchFamily="2" charset="0"/>
              </a:defRPr>
            </a:lvl5pPr>
            <a:lvl6pPr marL="457200" algn="ctr" rtl="0" eaLnBrk="0" fontAlgn="base" hangingPunct="0">
              <a:spcBef>
                <a:spcPct val="0"/>
              </a:spcBef>
              <a:spcAft>
                <a:spcPct val="0"/>
              </a:spcAft>
              <a:defRPr sz="4400">
                <a:solidFill>
                  <a:srgbClr val="FFFFFF"/>
                </a:solidFill>
                <a:latin typeface="Centaur-Bold" pitchFamily="2" charset="0"/>
              </a:defRPr>
            </a:lvl6pPr>
            <a:lvl7pPr marL="914400" algn="ctr" rtl="0" eaLnBrk="0" fontAlgn="base" hangingPunct="0">
              <a:spcBef>
                <a:spcPct val="0"/>
              </a:spcBef>
              <a:spcAft>
                <a:spcPct val="0"/>
              </a:spcAft>
              <a:defRPr sz="4400">
                <a:solidFill>
                  <a:srgbClr val="FFFFFF"/>
                </a:solidFill>
                <a:latin typeface="Centaur-Bold" pitchFamily="2" charset="0"/>
              </a:defRPr>
            </a:lvl7pPr>
            <a:lvl8pPr marL="1371600" algn="ctr" rtl="0" eaLnBrk="0" fontAlgn="base" hangingPunct="0">
              <a:spcBef>
                <a:spcPct val="0"/>
              </a:spcBef>
              <a:spcAft>
                <a:spcPct val="0"/>
              </a:spcAft>
              <a:defRPr sz="4400">
                <a:solidFill>
                  <a:srgbClr val="FFFFFF"/>
                </a:solidFill>
                <a:latin typeface="Centaur-Bold" pitchFamily="2" charset="0"/>
              </a:defRPr>
            </a:lvl8pPr>
            <a:lvl9pPr marL="1828800" algn="ctr" rtl="0" eaLnBrk="0" fontAlgn="base" hangingPunct="0">
              <a:spcBef>
                <a:spcPct val="0"/>
              </a:spcBef>
              <a:spcAft>
                <a:spcPct val="0"/>
              </a:spcAft>
              <a:defRPr sz="4400">
                <a:solidFill>
                  <a:srgbClr val="FFFFFF"/>
                </a:solidFill>
                <a:latin typeface="Centaur-Bold" pitchFamily="2" charset="0"/>
              </a:defRPr>
            </a:lvl9pPr>
          </a:lstStyle>
          <a:p>
            <a:pPr eaLnBrk="1" hangingPunct="1"/>
            <a:r>
              <a:rPr lang="en-US" sz="2800" b="1" u="sng" kern="0" dirty="0" smtClean="0">
                <a:solidFill>
                  <a:schemeClr val="tx1"/>
                </a:solidFill>
                <a:latin typeface="Arial" pitchFamily="34" charset="0"/>
                <a:cs typeface="Arial" pitchFamily="34" charset="0"/>
              </a:rPr>
              <a:t>STATUTORY NOTIFICATION (SRO), 2010</a:t>
            </a:r>
          </a:p>
        </p:txBody>
      </p:sp>
    </p:spTree>
    <p:extLst>
      <p:ext uri="{BB962C8B-B14F-4D97-AF65-F5344CB8AC3E}">
        <p14:creationId xmlns:p14="http://schemas.microsoft.com/office/powerpoint/2010/main" val="2033939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761D3C6A-0CBF-424F-A1BC-709B33DDB46E}" type="slidenum">
              <a:rPr lang="en-US" smtClean="0"/>
              <a:pPr>
                <a:defRPr/>
              </a:pPr>
              <a:t>2</a:t>
            </a:fld>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10175"/>
          <a:stretch/>
        </p:blipFill>
        <p:spPr>
          <a:xfrm>
            <a:off x="0" y="12032"/>
            <a:ext cx="9144000" cy="6845968"/>
          </a:xfrm>
          <a:prstGeom prst="rect">
            <a:avLst/>
          </a:prstGeom>
        </p:spPr>
      </p:pic>
    </p:spTree>
    <p:extLst>
      <p:ext uri="{BB962C8B-B14F-4D97-AF65-F5344CB8AC3E}">
        <p14:creationId xmlns:p14="http://schemas.microsoft.com/office/powerpoint/2010/main" val="26463335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sz="quarter" idx="4294967295"/>
          </p:nvPr>
        </p:nvSpPr>
        <p:spPr>
          <a:xfrm>
            <a:off x="152400" y="1192213"/>
            <a:ext cx="8763000" cy="4598987"/>
          </a:xfrm>
        </p:spPr>
        <p:txBody>
          <a:bodyPr/>
          <a:lstStyle/>
          <a:p>
            <a:pPr marL="457200" lvl="1" indent="-457200" algn="just">
              <a:lnSpc>
                <a:spcPct val="150000"/>
              </a:lnSpc>
              <a:buFont typeface="Arial" panose="020B0604020202020204" pitchFamily="34" charset="0"/>
              <a:buChar char="•"/>
              <a:defRPr/>
            </a:pPr>
            <a:r>
              <a:rPr lang="en-US" altLang="en-US" sz="2400" dirty="0" smtClean="0">
                <a:solidFill>
                  <a:schemeClr val="tx1"/>
                </a:solidFill>
                <a:latin typeface="Arial" panose="020B0604020202020204" pitchFamily="34" charset="0"/>
                <a:cs typeface="Arial" panose="020B0604020202020204" pitchFamily="34" charset="0"/>
              </a:rPr>
              <a:t>Pakistan takes positive steps for preventing private individuals and non-governmental entities from engaging in prohibited activities. Those who violate these provisions can be imprisoned for a term which may extend up to 25 years. </a:t>
            </a:r>
          </a:p>
          <a:p>
            <a:pPr marL="457200" lvl="1" indent="-457200" algn="just">
              <a:lnSpc>
                <a:spcPct val="150000"/>
              </a:lnSpc>
              <a:buFont typeface="Arial" panose="020B0604020202020204" pitchFamily="34" charset="0"/>
              <a:buChar char="•"/>
              <a:defRPr/>
            </a:pPr>
            <a:r>
              <a:rPr lang="en-US" altLang="en-US" sz="2400" dirty="0" smtClean="0">
                <a:solidFill>
                  <a:schemeClr val="tx1"/>
                </a:solidFill>
                <a:latin typeface="Arial" panose="020B0604020202020204" pitchFamily="34" charset="0"/>
                <a:cs typeface="Arial" panose="020B0604020202020204" pitchFamily="34" charset="0"/>
              </a:rPr>
              <a:t>Pakistan’s administrative measure such as the CWC Implementation </a:t>
            </a:r>
            <a:r>
              <a:rPr lang="en-US" altLang="en-US" sz="2400" dirty="0" smtClean="0">
                <a:solidFill>
                  <a:schemeClr val="tx1"/>
                </a:solidFill>
                <a:latin typeface="Arial" panose="020B0604020202020204" pitchFamily="34" charset="0"/>
                <a:cs typeface="Arial" panose="020B0604020202020204" pitchFamily="34" charset="0"/>
              </a:rPr>
              <a:t>Rules - 2010 </a:t>
            </a:r>
            <a:r>
              <a:rPr lang="en-US" altLang="en-US" sz="2400" dirty="0" smtClean="0">
                <a:solidFill>
                  <a:schemeClr val="tx1"/>
                </a:solidFill>
                <a:latin typeface="Arial" panose="020B0604020202020204" pitchFamily="34" charset="0"/>
                <a:cs typeface="Arial" panose="020B0604020202020204" pitchFamily="34" charset="0"/>
              </a:rPr>
              <a:t>is also a dedicated instrument, which effectively prevents and redresses any breach of the CWC. </a:t>
            </a:r>
            <a:endParaRPr lang="en-US" altLang="en-US" sz="2600" dirty="0" smtClean="0">
              <a:solidFill>
                <a:schemeClr val="tx1"/>
              </a:solidFill>
              <a:latin typeface="Arial" panose="020B0604020202020204" pitchFamily="34" charset="0"/>
              <a:cs typeface="Arial" panose="020B0604020202020204" pitchFamily="34" charset="0"/>
            </a:endParaRPr>
          </a:p>
        </p:txBody>
      </p:sp>
      <p:sp>
        <p:nvSpPr>
          <p:cNvPr id="25604" name="Slide Number Placeholder 1"/>
          <p:cNvSpPr>
            <a:spLocks noGrp="1"/>
          </p:cNvSpPr>
          <p:nvPr>
            <p:ph type="sldNum" sz="quarter" idx="12"/>
          </p:nvPr>
        </p:nvSpPr>
        <p:spPr>
          <a:noFill/>
        </p:spPr>
        <p:txBody>
          <a:bodyPr/>
          <a:lstStyle/>
          <a:p>
            <a:fld id="{46BF6A8F-1F9C-4522-9881-2815B99BBD53}" type="slidenum">
              <a:rPr lang="en-GB" altLang="en-US"/>
              <a:pPr/>
              <a:t>20</a:t>
            </a:fld>
            <a:endParaRPr lang="en-GB" altLang="en-US"/>
          </a:p>
        </p:txBody>
      </p:sp>
      <p:grpSp>
        <p:nvGrpSpPr>
          <p:cNvPr id="5" name="Group 7"/>
          <p:cNvGrpSpPr>
            <a:grpSpLocks/>
          </p:cNvGrpSpPr>
          <p:nvPr/>
        </p:nvGrpSpPr>
        <p:grpSpPr bwMode="auto">
          <a:xfrm>
            <a:off x="0" y="0"/>
            <a:ext cx="9144000" cy="1066800"/>
            <a:chOff x="0" y="0"/>
            <a:chExt cx="5760" cy="672"/>
          </a:xfrm>
        </p:grpSpPr>
        <p:pic>
          <p:nvPicPr>
            <p:cNvPr id="6" name="Picture 8" descr="Ministry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10" cy="6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OPCW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4" y="0"/>
              <a:ext cx="576" cy="554"/>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angle 2"/>
          <p:cNvSpPr txBox="1">
            <a:spLocks noChangeArrowheads="1"/>
          </p:cNvSpPr>
          <p:nvPr/>
        </p:nvSpPr>
        <p:spPr>
          <a:xfrm>
            <a:off x="685800" y="76200"/>
            <a:ext cx="7772400" cy="1143000"/>
          </a:xfrm>
          <a:prstGeom prst="rect">
            <a:avLst/>
          </a:prstGeom>
        </p:spPr>
        <p:txBody>
          <a:bodyPr/>
          <a:lstStyle>
            <a:lvl1pPr algn="ctr" rtl="0" eaLnBrk="0" fontAlgn="base" hangingPunct="0">
              <a:spcBef>
                <a:spcPct val="0"/>
              </a:spcBef>
              <a:spcAft>
                <a:spcPct val="0"/>
              </a:spcAft>
              <a:defRPr sz="44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entaur-Bold" pitchFamily="2" charset="0"/>
              </a:defRPr>
            </a:lvl2pPr>
            <a:lvl3pPr algn="ctr" rtl="0" eaLnBrk="0" fontAlgn="base" hangingPunct="0">
              <a:spcBef>
                <a:spcPct val="0"/>
              </a:spcBef>
              <a:spcAft>
                <a:spcPct val="0"/>
              </a:spcAft>
              <a:defRPr sz="4400">
                <a:solidFill>
                  <a:srgbClr val="FFFFFF"/>
                </a:solidFill>
                <a:latin typeface="Centaur-Bold" pitchFamily="2" charset="0"/>
              </a:defRPr>
            </a:lvl3pPr>
            <a:lvl4pPr algn="ctr" rtl="0" eaLnBrk="0" fontAlgn="base" hangingPunct="0">
              <a:spcBef>
                <a:spcPct val="0"/>
              </a:spcBef>
              <a:spcAft>
                <a:spcPct val="0"/>
              </a:spcAft>
              <a:defRPr sz="4400">
                <a:solidFill>
                  <a:srgbClr val="FFFFFF"/>
                </a:solidFill>
                <a:latin typeface="Centaur-Bold" pitchFamily="2" charset="0"/>
              </a:defRPr>
            </a:lvl4pPr>
            <a:lvl5pPr algn="ctr" rtl="0" eaLnBrk="0" fontAlgn="base" hangingPunct="0">
              <a:spcBef>
                <a:spcPct val="0"/>
              </a:spcBef>
              <a:spcAft>
                <a:spcPct val="0"/>
              </a:spcAft>
              <a:defRPr sz="4400">
                <a:solidFill>
                  <a:srgbClr val="FFFFFF"/>
                </a:solidFill>
                <a:latin typeface="Centaur-Bold" pitchFamily="2" charset="0"/>
              </a:defRPr>
            </a:lvl5pPr>
            <a:lvl6pPr marL="457200" algn="ctr" rtl="0" eaLnBrk="0" fontAlgn="base" hangingPunct="0">
              <a:spcBef>
                <a:spcPct val="0"/>
              </a:spcBef>
              <a:spcAft>
                <a:spcPct val="0"/>
              </a:spcAft>
              <a:defRPr sz="4400">
                <a:solidFill>
                  <a:srgbClr val="FFFFFF"/>
                </a:solidFill>
                <a:latin typeface="Centaur-Bold" pitchFamily="2" charset="0"/>
              </a:defRPr>
            </a:lvl6pPr>
            <a:lvl7pPr marL="914400" algn="ctr" rtl="0" eaLnBrk="0" fontAlgn="base" hangingPunct="0">
              <a:spcBef>
                <a:spcPct val="0"/>
              </a:spcBef>
              <a:spcAft>
                <a:spcPct val="0"/>
              </a:spcAft>
              <a:defRPr sz="4400">
                <a:solidFill>
                  <a:srgbClr val="FFFFFF"/>
                </a:solidFill>
                <a:latin typeface="Centaur-Bold" pitchFamily="2" charset="0"/>
              </a:defRPr>
            </a:lvl7pPr>
            <a:lvl8pPr marL="1371600" algn="ctr" rtl="0" eaLnBrk="0" fontAlgn="base" hangingPunct="0">
              <a:spcBef>
                <a:spcPct val="0"/>
              </a:spcBef>
              <a:spcAft>
                <a:spcPct val="0"/>
              </a:spcAft>
              <a:defRPr sz="4400">
                <a:solidFill>
                  <a:srgbClr val="FFFFFF"/>
                </a:solidFill>
                <a:latin typeface="Centaur-Bold" pitchFamily="2" charset="0"/>
              </a:defRPr>
            </a:lvl8pPr>
            <a:lvl9pPr marL="1828800" algn="ctr" rtl="0" eaLnBrk="0" fontAlgn="base" hangingPunct="0">
              <a:spcBef>
                <a:spcPct val="0"/>
              </a:spcBef>
              <a:spcAft>
                <a:spcPct val="0"/>
              </a:spcAft>
              <a:defRPr sz="4400">
                <a:solidFill>
                  <a:srgbClr val="FFFFFF"/>
                </a:solidFill>
                <a:latin typeface="Centaur-Bold" pitchFamily="2" charset="0"/>
              </a:defRPr>
            </a:lvl9pPr>
          </a:lstStyle>
          <a:p>
            <a:pPr eaLnBrk="1" hangingPunct="1"/>
            <a:r>
              <a:rPr lang="en-US" sz="3200" b="1" u="sng" kern="0" smtClean="0">
                <a:solidFill>
                  <a:schemeClr val="tx1"/>
                </a:solidFill>
                <a:latin typeface="Arial" pitchFamily="34" charset="0"/>
                <a:cs typeface="Arial" pitchFamily="34" charset="0"/>
              </a:rPr>
              <a:t>STATUTORY NOTIFICATION (SRO), 2010</a:t>
            </a:r>
            <a:endParaRPr lang="en-US" sz="3200" b="1" u="sng" kern="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1740150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5"/>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400">
                <a:solidFill>
                  <a:schemeClr val="tx1"/>
                </a:solidFill>
                <a:latin typeface="Times New Roman" pitchFamily="18" charset="0"/>
              </a:defRPr>
            </a:lvl1pPr>
            <a:lvl2pPr marL="742950" indent="-285750" algn="ctr" eaLnBrk="0" hangingPunct="0">
              <a:defRPr sz="2400">
                <a:solidFill>
                  <a:schemeClr val="tx1"/>
                </a:solidFill>
                <a:latin typeface="Times New Roman" pitchFamily="18" charset="0"/>
              </a:defRPr>
            </a:lvl2pPr>
            <a:lvl3pPr marL="1143000" indent="-228600" algn="ctr" eaLnBrk="0" hangingPunct="0">
              <a:defRPr sz="2400">
                <a:solidFill>
                  <a:schemeClr val="tx1"/>
                </a:solidFill>
                <a:latin typeface="Times New Roman" pitchFamily="18" charset="0"/>
              </a:defRPr>
            </a:lvl3pPr>
            <a:lvl4pPr marL="1600200" indent="-228600" algn="ctr" eaLnBrk="0" hangingPunct="0">
              <a:defRPr sz="2400">
                <a:solidFill>
                  <a:schemeClr val="tx1"/>
                </a:solidFill>
                <a:latin typeface="Times New Roman" pitchFamily="18" charset="0"/>
              </a:defRPr>
            </a:lvl4pPr>
            <a:lvl5pPr marL="2057400" indent="-228600" algn="ctr"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fld id="{BEDC5D26-F5A6-4F82-A9B0-C10045A71803}" type="slidenum">
              <a:rPr lang="en-US" sz="1400" smtClean="0">
                <a:solidFill>
                  <a:srgbClr val="FFFFFF"/>
                </a:solidFill>
              </a:rPr>
              <a:pPr algn="r"/>
              <a:t>21</a:t>
            </a:fld>
            <a:endParaRPr lang="en-US" sz="1400" smtClean="0">
              <a:solidFill>
                <a:srgbClr val="FFFFFF"/>
              </a:solidFill>
            </a:endParaRPr>
          </a:p>
        </p:txBody>
      </p:sp>
      <p:sp>
        <p:nvSpPr>
          <p:cNvPr id="76802" name="Rectangle 2"/>
          <p:cNvSpPr>
            <a:spLocks noGrp="1" noChangeArrowheads="1"/>
          </p:cNvSpPr>
          <p:nvPr>
            <p:ph type="title"/>
          </p:nvPr>
        </p:nvSpPr>
        <p:spPr>
          <a:xfrm>
            <a:off x="609600" y="76200"/>
            <a:ext cx="7772400" cy="1143000"/>
          </a:xfrm>
        </p:spPr>
        <p:txBody>
          <a:bodyPr/>
          <a:lstStyle/>
          <a:p>
            <a:pPr eaLnBrk="1" hangingPunct="1"/>
            <a:r>
              <a:rPr lang="en-US" sz="3200" b="1" u="sng" dirty="0" smtClean="0">
                <a:solidFill>
                  <a:schemeClr val="tx1"/>
                </a:solidFill>
                <a:latin typeface="Arial" pitchFamily="34" charset="0"/>
                <a:cs typeface="Arial" pitchFamily="34" charset="0"/>
              </a:rPr>
              <a:t>STATUTORY NOTIFICATION (SRO), 2010</a:t>
            </a:r>
          </a:p>
        </p:txBody>
      </p:sp>
      <p:sp>
        <p:nvSpPr>
          <p:cNvPr id="245763" name="Rectangle 3"/>
          <p:cNvSpPr>
            <a:spLocks noGrp="1" noChangeArrowheads="1"/>
          </p:cNvSpPr>
          <p:nvPr>
            <p:ph type="body" idx="1"/>
          </p:nvPr>
        </p:nvSpPr>
        <p:spPr>
          <a:xfrm>
            <a:off x="228600" y="914400"/>
            <a:ext cx="8763000" cy="990600"/>
          </a:xfrm>
          <a:noFill/>
          <a:ln>
            <a:noFill/>
          </a:ln>
        </p:spPr>
        <p:txBody>
          <a:bodyPr/>
          <a:lstStyle/>
          <a:p>
            <a:pPr algn="just">
              <a:lnSpc>
                <a:spcPct val="150000"/>
              </a:lnSpc>
            </a:pPr>
            <a:r>
              <a:rPr lang="en-US" sz="2200" kern="1200" dirty="0" smtClean="0">
                <a:solidFill>
                  <a:schemeClr val="tx1"/>
                </a:solidFill>
                <a:latin typeface="Arial" panose="020B0604020202020204" pitchFamily="34" charset="0"/>
                <a:cs typeface="Arial" pitchFamily="34" charset="0"/>
              </a:rPr>
              <a:t>In </a:t>
            </a:r>
            <a:r>
              <a:rPr lang="en-US" sz="2200" kern="1200" dirty="0">
                <a:solidFill>
                  <a:schemeClr val="tx1"/>
                </a:solidFill>
                <a:latin typeface="Arial" pitchFamily="34" charset="0"/>
                <a:cs typeface="Arial" pitchFamily="34" charset="0"/>
              </a:rPr>
              <a:t>exercise of powers conferred by Ordinance 2000, these rules have </a:t>
            </a:r>
            <a:r>
              <a:rPr lang="en-US" sz="2200" kern="1200" dirty="0" smtClean="0">
                <a:solidFill>
                  <a:schemeClr val="tx1"/>
                </a:solidFill>
                <a:latin typeface="Arial" pitchFamily="34" charset="0"/>
                <a:cs typeface="Arial" pitchFamily="34" charset="0"/>
              </a:rPr>
              <a:t>been </a:t>
            </a:r>
            <a:r>
              <a:rPr lang="en-US" sz="2200" kern="1200" dirty="0">
                <a:solidFill>
                  <a:schemeClr val="tx1"/>
                </a:solidFill>
                <a:latin typeface="Arial" pitchFamily="34" charset="0"/>
                <a:cs typeface="Arial" pitchFamily="34" charset="0"/>
              </a:rPr>
              <a:t>formulated. Salient features of SRO are:-</a:t>
            </a:r>
          </a:p>
          <a:p>
            <a:pPr algn="just">
              <a:lnSpc>
                <a:spcPct val="150000"/>
              </a:lnSpc>
            </a:pPr>
            <a:endParaRPr lang="en-US" sz="2200" kern="1200" dirty="0">
              <a:solidFill>
                <a:schemeClr val="tx1"/>
              </a:solidFill>
              <a:latin typeface="Arial" pitchFamily="34" charset="0"/>
              <a:cs typeface="Arial" pitchFamily="34" charset="0"/>
            </a:endParaRPr>
          </a:p>
        </p:txBody>
      </p:sp>
      <p:grpSp>
        <p:nvGrpSpPr>
          <p:cNvPr id="76807" name="Group 7"/>
          <p:cNvGrpSpPr>
            <a:grpSpLocks/>
          </p:cNvGrpSpPr>
          <p:nvPr/>
        </p:nvGrpSpPr>
        <p:grpSpPr bwMode="auto">
          <a:xfrm>
            <a:off x="0" y="0"/>
            <a:ext cx="9144000" cy="1066800"/>
            <a:chOff x="0" y="0"/>
            <a:chExt cx="5760" cy="672"/>
          </a:xfrm>
        </p:grpSpPr>
        <p:pic>
          <p:nvPicPr>
            <p:cNvPr id="76808" name="Picture 8" descr="Ministr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10" cy="672"/>
            </a:xfrm>
            <a:prstGeom prst="rect">
              <a:avLst/>
            </a:prstGeom>
            <a:noFill/>
            <a:extLst>
              <a:ext uri="{909E8E84-426E-40DD-AFC4-6F175D3DCCD1}">
                <a14:hiddenFill xmlns:a14="http://schemas.microsoft.com/office/drawing/2010/main">
                  <a:solidFill>
                    <a:srgbClr val="FFFFFF"/>
                  </a:solidFill>
                </a14:hiddenFill>
              </a:ext>
            </a:extLst>
          </p:spPr>
        </p:pic>
        <p:pic>
          <p:nvPicPr>
            <p:cNvPr id="76809" name="Picture 9" descr="OPCW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 y="0"/>
              <a:ext cx="576" cy="554"/>
            </a:xfrm>
            <a:prstGeom prst="rect">
              <a:avLst/>
            </a:prstGeom>
            <a:noFill/>
            <a:extLst>
              <a:ext uri="{909E8E84-426E-40DD-AFC4-6F175D3DCCD1}">
                <a14:hiddenFill xmlns:a14="http://schemas.microsoft.com/office/drawing/2010/main">
                  <a:solidFill>
                    <a:srgbClr val="FFFFFF"/>
                  </a:solidFill>
                </a14:hiddenFill>
              </a:ext>
            </a:extLst>
          </p:spPr>
        </p:pic>
      </p:grpSp>
      <p:sp>
        <p:nvSpPr>
          <p:cNvPr id="76811" name="Rectangle 11"/>
          <p:cNvSpPr>
            <a:spLocks noChangeArrowheads="1"/>
          </p:cNvSpPr>
          <p:nvPr/>
        </p:nvSpPr>
        <p:spPr bwMode="auto">
          <a:xfrm>
            <a:off x="609600" y="1828800"/>
            <a:ext cx="81534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buFont typeface="Wingdings" pitchFamily="2" charset="2"/>
              <a:buChar char="Ø"/>
            </a:pP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Establishment </a:t>
            </a:r>
            <a:r>
              <a:rPr lang="en-US" sz="2200" dirty="0">
                <a:latin typeface="Arial" panose="020B0604020202020204" pitchFamily="34" charset="0"/>
                <a:cs typeface="Arial" panose="020B0604020202020204" pitchFamily="34" charset="0"/>
              </a:rPr>
              <a:t>/ functions of Advisory </a:t>
            </a:r>
            <a:r>
              <a:rPr lang="en-US" sz="2200" dirty="0" smtClean="0">
                <a:latin typeface="Arial" panose="020B0604020202020204" pitchFamily="34" charset="0"/>
                <a:cs typeface="Arial" panose="020B0604020202020204" pitchFamily="34" charset="0"/>
              </a:rPr>
              <a:t>Committee.</a:t>
            </a:r>
          </a:p>
          <a:p>
            <a:pPr>
              <a:lnSpc>
                <a:spcPct val="150000"/>
              </a:lnSpc>
              <a:buFont typeface="Wingdings" pitchFamily="2" charset="2"/>
              <a:buChar char="Ø"/>
            </a:pPr>
            <a:r>
              <a:rPr lang="en-US" sz="2200" dirty="0" smtClean="0">
                <a:latin typeface="Arial" panose="020B0604020202020204" pitchFamily="34" charset="0"/>
                <a:cs typeface="Arial" panose="020B0604020202020204" pitchFamily="34" charset="0"/>
              </a:rPr>
              <a:t> Registration </a:t>
            </a:r>
            <a:r>
              <a:rPr lang="en-US" sz="2200" dirty="0">
                <a:latin typeface="Arial" panose="020B0604020202020204" pitchFamily="34" charset="0"/>
                <a:cs typeface="Arial" panose="020B0604020202020204" pitchFamily="34" charset="0"/>
              </a:rPr>
              <a:t>requirement and criteria.</a:t>
            </a:r>
          </a:p>
          <a:p>
            <a:pPr>
              <a:lnSpc>
                <a:spcPct val="150000"/>
              </a:lnSpc>
              <a:buFont typeface="Wingdings" pitchFamily="2" charset="2"/>
              <a:buChar char="Ø"/>
            </a:pP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Record </a:t>
            </a:r>
            <a:r>
              <a:rPr lang="en-US" sz="2200" dirty="0">
                <a:latin typeface="Arial" panose="020B0604020202020204" pitchFamily="34" charset="0"/>
                <a:cs typeface="Arial" panose="020B0604020202020204" pitchFamily="34" charset="0"/>
              </a:rPr>
              <a:t>keeping </a:t>
            </a:r>
            <a:r>
              <a:rPr lang="en-US" sz="2200" dirty="0" smtClean="0">
                <a:latin typeface="Arial" panose="020B0604020202020204" pitchFamily="34" charset="0"/>
                <a:cs typeface="Arial" panose="020B0604020202020204" pitchFamily="34" charset="0"/>
              </a:rPr>
              <a:t>requirement.by the facility.</a:t>
            </a:r>
            <a:endParaRPr lang="en-US" sz="2200" dirty="0">
              <a:latin typeface="Arial" panose="020B0604020202020204" pitchFamily="34" charset="0"/>
              <a:cs typeface="Arial" panose="020B0604020202020204" pitchFamily="34" charset="0"/>
            </a:endParaRPr>
          </a:p>
          <a:p>
            <a:pPr>
              <a:lnSpc>
                <a:spcPct val="150000"/>
              </a:lnSpc>
              <a:buFont typeface="Wingdings" pitchFamily="2" charset="2"/>
              <a:buChar char="Ø"/>
            </a:pP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Declaration </a:t>
            </a:r>
            <a:r>
              <a:rPr lang="en-US" sz="2200" dirty="0">
                <a:latin typeface="Arial" panose="020B0604020202020204" pitchFamily="34" charset="0"/>
                <a:cs typeface="Arial" panose="020B0604020202020204" pitchFamily="34" charset="0"/>
              </a:rPr>
              <a:t>requirement of the </a:t>
            </a:r>
            <a:r>
              <a:rPr lang="en-US" sz="2200" dirty="0" smtClean="0">
                <a:latin typeface="Arial" panose="020B0604020202020204" pitchFamily="34" charset="0"/>
                <a:cs typeface="Arial" panose="020B0604020202020204" pitchFamily="34" charset="0"/>
              </a:rPr>
              <a:t>facility.</a:t>
            </a:r>
            <a:endParaRPr lang="en-US" sz="2200" dirty="0">
              <a:latin typeface="Arial" panose="020B0604020202020204" pitchFamily="34" charset="0"/>
              <a:cs typeface="Arial" panose="020B0604020202020204" pitchFamily="34" charset="0"/>
            </a:endParaRPr>
          </a:p>
          <a:p>
            <a:pPr>
              <a:lnSpc>
                <a:spcPct val="150000"/>
              </a:lnSpc>
              <a:buFont typeface="Wingdings" pitchFamily="2" charset="2"/>
              <a:buChar char="Ø"/>
            </a:pP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Inspection procedures.</a:t>
            </a:r>
            <a:endParaRPr lang="en-US" sz="2200" dirty="0">
              <a:latin typeface="Arial" panose="020B0604020202020204" pitchFamily="34" charset="0"/>
              <a:cs typeface="Arial" panose="020B0604020202020204" pitchFamily="34" charset="0"/>
            </a:endParaRPr>
          </a:p>
          <a:p>
            <a:pPr>
              <a:lnSpc>
                <a:spcPct val="150000"/>
              </a:lnSpc>
              <a:buFont typeface="Wingdings" pitchFamily="2" charset="2"/>
              <a:buChar char="Ø"/>
            </a:pP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Establishment of Emergency </a:t>
            </a:r>
            <a:r>
              <a:rPr lang="en-US" sz="2200" dirty="0">
                <a:latin typeface="Arial" panose="020B0604020202020204" pitchFamily="34" charset="0"/>
                <a:cs typeface="Arial" panose="020B0604020202020204" pitchFamily="34" charset="0"/>
              </a:rPr>
              <a:t>Coordination </a:t>
            </a:r>
            <a:r>
              <a:rPr lang="en-US" sz="2200" dirty="0" smtClean="0">
                <a:latin typeface="Arial" panose="020B0604020202020204" pitchFamily="34" charset="0"/>
                <a:cs typeface="Arial" panose="020B0604020202020204" pitchFamily="34" charset="0"/>
              </a:rPr>
              <a:t>Cell.</a:t>
            </a:r>
            <a:endParaRPr lang="en-US" sz="2200" dirty="0">
              <a:latin typeface="Arial" panose="020B0604020202020204" pitchFamily="34" charset="0"/>
              <a:cs typeface="Arial" panose="020B0604020202020204" pitchFamily="34" charset="0"/>
            </a:endParaRPr>
          </a:p>
          <a:p>
            <a:pPr>
              <a:lnSpc>
                <a:spcPct val="150000"/>
              </a:lnSpc>
              <a:buFont typeface="Wingdings" pitchFamily="2" charset="2"/>
              <a:buChar char="Ø"/>
            </a:pP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Offences </a:t>
            </a:r>
            <a:r>
              <a:rPr lang="en-US" sz="2200" dirty="0">
                <a:latin typeface="Arial" panose="020B0604020202020204" pitchFamily="34" charset="0"/>
                <a:cs typeface="Arial" panose="020B0604020202020204" pitchFamily="34" charset="0"/>
              </a:rPr>
              <a:t>related to inspections, disclosure or </a:t>
            </a:r>
            <a:r>
              <a:rPr lang="en-US" sz="2200" dirty="0" smtClean="0">
                <a:latin typeface="Arial" panose="020B0604020202020204" pitchFamily="34" charset="0"/>
                <a:cs typeface="Arial" panose="020B0604020202020204" pitchFamily="34" charset="0"/>
              </a:rPr>
              <a:t>registration.</a:t>
            </a:r>
          </a:p>
          <a:p>
            <a:pPr>
              <a:lnSpc>
                <a:spcPct val="150000"/>
              </a:lnSpc>
              <a:buFont typeface="Wingdings" pitchFamily="2" charset="2"/>
              <a:buChar char="Ø"/>
            </a:pP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Offences and penalties.</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589079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3"/>
          <p:cNvSpPr>
            <a:spLocks noGrp="1" noChangeArrowheads="1"/>
          </p:cNvSpPr>
          <p:nvPr>
            <p:ph type="title" idx="4294967295"/>
          </p:nvPr>
        </p:nvSpPr>
        <p:spPr>
          <a:xfrm>
            <a:off x="685800" y="0"/>
            <a:ext cx="7772400" cy="762000"/>
          </a:xfrm>
        </p:spPr>
        <p:txBody>
          <a:bodyPr anchor="b"/>
          <a:lstStyle/>
          <a:p>
            <a:r>
              <a:rPr lang="en-US" altLang="en-US" sz="3600" b="1" u="sng" dirty="0" smtClean="0">
                <a:solidFill>
                  <a:schemeClr val="tx1"/>
                </a:solidFill>
                <a:latin typeface="Arial" panose="020B0604020202020204" pitchFamily="34" charset="0"/>
                <a:cs typeface="Arial" panose="020B0604020202020204" pitchFamily="34" charset="0"/>
              </a:rPr>
              <a:t>SUPPLY CHAIN MANAGEMENT</a:t>
            </a:r>
          </a:p>
        </p:txBody>
      </p:sp>
      <p:sp>
        <p:nvSpPr>
          <p:cNvPr id="185346" name="Rectangle 2"/>
          <p:cNvSpPr>
            <a:spLocks noGrp="1" noChangeArrowheads="1"/>
          </p:cNvSpPr>
          <p:nvPr>
            <p:ph sz="quarter" idx="4294967295"/>
          </p:nvPr>
        </p:nvSpPr>
        <p:spPr>
          <a:xfrm>
            <a:off x="152400" y="1143000"/>
            <a:ext cx="8839200" cy="5181600"/>
          </a:xfrm>
        </p:spPr>
        <p:txBody>
          <a:bodyPr/>
          <a:lstStyle/>
          <a:p>
            <a:pPr algn="just">
              <a:buFont typeface="Arial" panose="020B0604020202020204" pitchFamily="34" charset="0"/>
              <a:buChar char="•"/>
            </a:pPr>
            <a:r>
              <a:rPr lang="en-US" altLang="ko-KR" sz="2000" dirty="0" smtClean="0">
                <a:solidFill>
                  <a:schemeClr val="tx1"/>
                </a:solidFill>
                <a:latin typeface="Arial" panose="020B0604020202020204" pitchFamily="34" charset="0"/>
                <a:ea typeface="Gulim" pitchFamily="34" charset="-127"/>
                <a:cs typeface="Arial" panose="020B0604020202020204" pitchFamily="34" charset="0"/>
              </a:rPr>
              <a:t>Supply Chain Management is primarily concerned with the efficient integration of suppliers, factories, warehouses and stores so that merchandise is produced and distributed in the right quantities, to the right locations and at the right time. In order to minimize total system cost subject to satisfying  customer service requirements.</a:t>
            </a:r>
          </a:p>
          <a:p>
            <a:pPr marL="273050" indent="-273050" algn="just"/>
            <a:r>
              <a:rPr lang="en-US" altLang="ko-KR" sz="2000" b="1" dirty="0" smtClean="0">
                <a:solidFill>
                  <a:schemeClr val="tx1"/>
                </a:solidFill>
                <a:latin typeface="Arial" panose="020B0604020202020204" pitchFamily="34" charset="0"/>
                <a:ea typeface="Gulim" pitchFamily="34" charset="-127"/>
                <a:cs typeface="Arial" panose="020B0604020202020204" pitchFamily="34" charset="0"/>
              </a:rPr>
              <a:t>Points to be kept in mind;</a:t>
            </a:r>
            <a:endParaRPr lang="en-US" altLang="ko-KR" sz="2000" dirty="0" smtClean="0">
              <a:solidFill>
                <a:schemeClr val="tx1"/>
              </a:solidFill>
              <a:latin typeface="Arial" panose="020B0604020202020204" pitchFamily="34" charset="0"/>
              <a:ea typeface="Gulim" pitchFamily="34" charset="-127"/>
              <a:cs typeface="Arial" panose="020B0604020202020204" pitchFamily="34" charset="0"/>
            </a:endParaRPr>
          </a:p>
          <a:p>
            <a:pPr marL="547688" lvl="1" indent="-273050" algn="just"/>
            <a:r>
              <a:rPr lang="en-US" altLang="ko-KR" sz="2000" dirty="0" smtClean="0">
                <a:solidFill>
                  <a:schemeClr val="tx1"/>
                </a:solidFill>
                <a:latin typeface="Arial" panose="020B0604020202020204" pitchFamily="34" charset="0"/>
                <a:ea typeface="Gulim" pitchFamily="34" charset="-127"/>
                <a:cs typeface="Arial" panose="020B0604020202020204" pitchFamily="34" charset="0"/>
              </a:rPr>
              <a:t>Who is involved</a:t>
            </a:r>
          </a:p>
          <a:p>
            <a:pPr marL="547688" lvl="1" indent="-273050" algn="just"/>
            <a:r>
              <a:rPr lang="en-US" altLang="ko-KR" sz="2000" dirty="0" smtClean="0">
                <a:solidFill>
                  <a:schemeClr val="tx1"/>
                </a:solidFill>
                <a:latin typeface="Arial" panose="020B0604020202020204" pitchFamily="34" charset="0"/>
                <a:ea typeface="Gulim" pitchFamily="34" charset="-127"/>
                <a:cs typeface="Arial" panose="020B0604020202020204" pitchFamily="34" charset="0"/>
              </a:rPr>
              <a:t>Cost and Service Level</a:t>
            </a:r>
          </a:p>
          <a:p>
            <a:pPr marL="547688" lvl="1" indent="-273050" algn="just"/>
            <a:r>
              <a:rPr lang="en-US" altLang="ko-KR" sz="2000" dirty="0" smtClean="0">
                <a:solidFill>
                  <a:schemeClr val="tx1"/>
                </a:solidFill>
                <a:latin typeface="Arial" panose="020B0604020202020204" pitchFamily="34" charset="0"/>
                <a:ea typeface="Gulim" pitchFamily="34" charset="-127"/>
                <a:cs typeface="Arial" panose="020B0604020202020204" pitchFamily="34" charset="0"/>
              </a:rPr>
              <a:t>Ensure  integration</a:t>
            </a:r>
          </a:p>
          <a:p>
            <a:pPr marL="547688" lvl="1" indent="-273050" algn="just"/>
            <a:r>
              <a:rPr lang="en-US" altLang="ko-KR" sz="2000" dirty="0" smtClean="0">
                <a:solidFill>
                  <a:schemeClr val="tx1"/>
                </a:solidFill>
                <a:latin typeface="Arial" panose="020B0604020202020204" pitchFamily="34" charset="0"/>
                <a:ea typeface="Gulim" pitchFamily="34" charset="-127"/>
                <a:cs typeface="Arial" panose="020B0604020202020204" pitchFamily="34" charset="0"/>
              </a:rPr>
              <a:t>Ensure Responsible Care (Safety and Environment)</a:t>
            </a:r>
          </a:p>
          <a:p>
            <a:pPr marL="547688" lvl="1" indent="-273050" algn="just"/>
            <a:r>
              <a:rPr lang="en-US" altLang="en-US" sz="2000" dirty="0" smtClean="0">
                <a:solidFill>
                  <a:schemeClr val="tx1"/>
                </a:solidFill>
                <a:latin typeface="Arial" panose="020B0604020202020204" pitchFamily="34" charset="0"/>
                <a:cs typeface="Arial" panose="020B0604020202020204" pitchFamily="34" charset="0"/>
              </a:rPr>
              <a:t>Chemical management designed to implement the measures which can support safe handling of chemicals and reduce the possibility of any incident / accident</a:t>
            </a:r>
            <a:endParaRPr lang="en-US" altLang="ko-KR" sz="2000" dirty="0" smtClean="0">
              <a:solidFill>
                <a:schemeClr val="tx1"/>
              </a:solidFill>
              <a:latin typeface="Arial" panose="020B0604020202020204" pitchFamily="34" charset="0"/>
              <a:ea typeface="Gulim" pitchFamily="34" charset="-127"/>
              <a:cs typeface="Arial" panose="020B0604020202020204" pitchFamily="34" charset="0"/>
            </a:endParaRPr>
          </a:p>
        </p:txBody>
      </p:sp>
      <p:sp>
        <p:nvSpPr>
          <p:cNvPr id="10244" name="Slide Number Placeholder 1"/>
          <p:cNvSpPr>
            <a:spLocks noGrp="1"/>
          </p:cNvSpPr>
          <p:nvPr>
            <p:ph type="sldNum" sz="quarter" idx="12"/>
          </p:nvPr>
        </p:nvSpPr>
        <p:spPr>
          <a:noFill/>
        </p:spPr>
        <p:txBody>
          <a:bodyPr/>
          <a:lstStyle/>
          <a:p>
            <a:fld id="{8B6D24F2-074A-4EA7-A06D-32A7EC418A93}" type="slidenum">
              <a:rPr lang="en-GB" altLang="en-US"/>
              <a:pPr/>
              <a:t>22</a:t>
            </a:fld>
            <a:endParaRPr lang="en-GB" altLang="en-US"/>
          </a:p>
        </p:txBody>
      </p:sp>
      <p:grpSp>
        <p:nvGrpSpPr>
          <p:cNvPr id="5" name="Group 7"/>
          <p:cNvGrpSpPr>
            <a:grpSpLocks/>
          </p:cNvGrpSpPr>
          <p:nvPr/>
        </p:nvGrpSpPr>
        <p:grpSpPr bwMode="auto">
          <a:xfrm>
            <a:off x="0" y="0"/>
            <a:ext cx="9144000" cy="1066800"/>
            <a:chOff x="0" y="0"/>
            <a:chExt cx="5760" cy="672"/>
          </a:xfrm>
        </p:grpSpPr>
        <p:pic>
          <p:nvPicPr>
            <p:cNvPr id="6" name="Picture 8" descr="Ministr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10" cy="6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OPCW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 y="0"/>
              <a:ext cx="576" cy="55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424710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53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534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534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534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8534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85346">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8534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6" grpId="0" build="p" bldLvl="2"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685800" y="0"/>
            <a:ext cx="7772400" cy="849312"/>
          </a:xfrm>
        </p:spPr>
        <p:txBody>
          <a:bodyPr anchor="b"/>
          <a:lstStyle/>
          <a:p>
            <a:r>
              <a:rPr lang="en-US" altLang="en-US" sz="4000" b="1" u="sng" dirty="0" smtClean="0">
                <a:solidFill>
                  <a:schemeClr val="tx1"/>
                </a:solidFill>
                <a:latin typeface="Arial" panose="020B0604020202020204" pitchFamily="34" charset="0"/>
                <a:cs typeface="Arial" panose="020B0604020202020204" pitchFamily="34" charset="0"/>
              </a:rPr>
              <a:t>SUPPLY CHAIN</a:t>
            </a:r>
            <a:endParaRPr lang="en-US" altLang="en-US" sz="4000" u="sng" dirty="0" smtClean="0">
              <a:solidFill>
                <a:schemeClr val="tx1"/>
              </a:solidFill>
              <a:latin typeface="Arial" panose="020B0604020202020204" pitchFamily="34" charset="0"/>
              <a:cs typeface="Arial" panose="020B0604020202020204" pitchFamily="34" charset="0"/>
            </a:endParaRPr>
          </a:p>
        </p:txBody>
      </p:sp>
      <p:grpSp>
        <p:nvGrpSpPr>
          <p:cNvPr id="12291" name="Group 3"/>
          <p:cNvGrpSpPr>
            <a:grpSpLocks/>
          </p:cNvGrpSpPr>
          <p:nvPr/>
        </p:nvGrpSpPr>
        <p:grpSpPr bwMode="auto">
          <a:xfrm>
            <a:off x="2170113" y="893762"/>
            <a:ext cx="3667125" cy="1146175"/>
            <a:chOff x="1367" y="1172"/>
            <a:chExt cx="2310" cy="722"/>
          </a:xfrm>
        </p:grpSpPr>
        <p:sp>
          <p:nvSpPr>
            <p:cNvPr id="12320" name="Freeform 4"/>
            <p:cNvSpPr>
              <a:spLocks/>
            </p:cNvSpPr>
            <p:nvPr/>
          </p:nvSpPr>
          <p:spPr bwMode="auto">
            <a:xfrm>
              <a:off x="1367" y="1187"/>
              <a:ext cx="2310" cy="707"/>
            </a:xfrm>
            <a:custGeom>
              <a:avLst/>
              <a:gdLst>
                <a:gd name="T0" fmla="*/ 558 w 2310"/>
                <a:gd name="T1" fmla="*/ 48 h 707"/>
                <a:gd name="T2" fmla="*/ 357 w 2310"/>
                <a:gd name="T3" fmla="*/ 121 h 707"/>
                <a:gd name="T4" fmla="*/ 188 w 2310"/>
                <a:gd name="T5" fmla="*/ 194 h 707"/>
                <a:gd name="T6" fmla="*/ 95 w 2310"/>
                <a:gd name="T7" fmla="*/ 244 h 707"/>
                <a:gd name="T8" fmla="*/ 15 w 2310"/>
                <a:gd name="T9" fmla="*/ 312 h 707"/>
                <a:gd name="T10" fmla="*/ 0 w 2310"/>
                <a:gd name="T11" fmla="*/ 370 h 707"/>
                <a:gd name="T12" fmla="*/ 15 w 2310"/>
                <a:gd name="T13" fmla="*/ 402 h 707"/>
                <a:gd name="T14" fmla="*/ 50 w 2310"/>
                <a:gd name="T15" fmla="*/ 435 h 707"/>
                <a:gd name="T16" fmla="*/ 95 w 2310"/>
                <a:gd name="T17" fmla="*/ 460 h 707"/>
                <a:gd name="T18" fmla="*/ 173 w 2310"/>
                <a:gd name="T19" fmla="*/ 498 h 707"/>
                <a:gd name="T20" fmla="*/ 390 w 2310"/>
                <a:gd name="T21" fmla="*/ 573 h 707"/>
                <a:gd name="T22" fmla="*/ 646 w 2310"/>
                <a:gd name="T23" fmla="*/ 639 h 707"/>
                <a:gd name="T24" fmla="*/ 833 w 2310"/>
                <a:gd name="T25" fmla="*/ 677 h 707"/>
                <a:gd name="T26" fmla="*/ 1084 w 2310"/>
                <a:gd name="T27" fmla="*/ 704 h 707"/>
                <a:gd name="T28" fmla="*/ 1311 w 2310"/>
                <a:gd name="T29" fmla="*/ 699 h 707"/>
                <a:gd name="T30" fmla="*/ 1575 w 2310"/>
                <a:gd name="T31" fmla="*/ 659 h 707"/>
                <a:gd name="T32" fmla="*/ 1761 w 2310"/>
                <a:gd name="T33" fmla="*/ 619 h 707"/>
                <a:gd name="T34" fmla="*/ 2010 w 2310"/>
                <a:gd name="T35" fmla="*/ 548 h 707"/>
                <a:gd name="T36" fmla="*/ 2174 w 2310"/>
                <a:gd name="T37" fmla="*/ 485 h 707"/>
                <a:gd name="T38" fmla="*/ 2244 w 2310"/>
                <a:gd name="T39" fmla="*/ 450 h 707"/>
                <a:gd name="T40" fmla="*/ 2282 w 2310"/>
                <a:gd name="T41" fmla="*/ 423 h 707"/>
                <a:gd name="T42" fmla="*/ 2307 w 2310"/>
                <a:gd name="T43" fmla="*/ 382 h 707"/>
                <a:gd name="T44" fmla="*/ 2305 w 2310"/>
                <a:gd name="T45" fmla="*/ 339 h 707"/>
                <a:gd name="T46" fmla="*/ 2254 w 2310"/>
                <a:gd name="T47" fmla="*/ 279 h 707"/>
                <a:gd name="T48" fmla="*/ 2181 w 2310"/>
                <a:gd name="T49" fmla="*/ 234 h 707"/>
                <a:gd name="T50" fmla="*/ 2043 w 2310"/>
                <a:gd name="T51" fmla="*/ 171 h 707"/>
                <a:gd name="T52" fmla="*/ 1867 w 2310"/>
                <a:gd name="T53" fmla="*/ 106 h 707"/>
                <a:gd name="T54" fmla="*/ 1660 w 2310"/>
                <a:gd name="T55" fmla="*/ 70 h 707"/>
                <a:gd name="T56" fmla="*/ 1917 w 2310"/>
                <a:gd name="T57" fmla="*/ 156 h 707"/>
                <a:gd name="T58" fmla="*/ 2081 w 2310"/>
                <a:gd name="T59" fmla="*/ 219 h 707"/>
                <a:gd name="T60" fmla="*/ 2204 w 2310"/>
                <a:gd name="T61" fmla="*/ 284 h 707"/>
                <a:gd name="T62" fmla="*/ 2232 w 2310"/>
                <a:gd name="T63" fmla="*/ 302 h 707"/>
                <a:gd name="T64" fmla="*/ 2282 w 2310"/>
                <a:gd name="T65" fmla="*/ 362 h 707"/>
                <a:gd name="T66" fmla="*/ 2280 w 2310"/>
                <a:gd name="T67" fmla="*/ 370 h 707"/>
                <a:gd name="T68" fmla="*/ 2280 w 2310"/>
                <a:gd name="T69" fmla="*/ 382 h 707"/>
                <a:gd name="T70" fmla="*/ 2244 w 2310"/>
                <a:gd name="T71" fmla="*/ 412 h 707"/>
                <a:gd name="T72" fmla="*/ 2232 w 2310"/>
                <a:gd name="T73" fmla="*/ 423 h 707"/>
                <a:gd name="T74" fmla="*/ 2161 w 2310"/>
                <a:gd name="T75" fmla="*/ 458 h 707"/>
                <a:gd name="T76" fmla="*/ 1998 w 2310"/>
                <a:gd name="T77" fmla="*/ 521 h 707"/>
                <a:gd name="T78" fmla="*/ 1749 w 2310"/>
                <a:gd name="T79" fmla="*/ 591 h 707"/>
                <a:gd name="T80" fmla="*/ 1666 w 2310"/>
                <a:gd name="T81" fmla="*/ 611 h 707"/>
                <a:gd name="T82" fmla="*/ 1396 w 2310"/>
                <a:gd name="T83" fmla="*/ 659 h 707"/>
                <a:gd name="T84" fmla="*/ 1157 w 2310"/>
                <a:gd name="T85" fmla="*/ 677 h 707"/>
                <a:gd name="T86" fmla="*/ 918 w 2310"/>
                <a:gd name="T87" fmla="*/ 659 h 707"/>
                <a:gd name="T88" fmla="*/ 654 w 2310"/>
                <a:gd name="T89" fmla="*/ 611 h 707"/>
                <a:gd name="T90" fmla="*/ 571 w 2310"/>
                <a:gd name="T91" fmla="*/ 591 h 707"/>
                <a:gd name="T92" fmla="*/ 324 w 2310"/>
                <a:gd name="T93" fmla="*/ 521 h 707"/>
                <a:gd name="T94" fmla="*/ 158 w 2310"/>
                <a:gd name="T95" fmla="*/ 458 h 707"/>
                <a:gd name="T96" fmla="*/ 85 w 2310"/>
                <a:gd name="T97" fmla="*/ 423 h 707"/>
                <a:gd name="T98" fmla="*/ 73 w 2310"/>
                <a:gd name="T99" fmla="*/ 412 h 707"/>
                <a:gd name="T100" fmla="*/ 35 w 2310"/>
                <a:gd name="T101" fmla="*/ 380 h 707"/>
                <a:gd name="T102" fmla="*/ 35 w 2310"/>
                <a:gd name="T103" fmla="*/ 380 h 707"/>
                <a:gd name="T104" fmla="*/ 17 w 2310"/>
                <a:gd name="T105" fmla="*/ 347 h 707"/>
                <a:gd name="T106" fmla="*/ 58 w 2310"/>
                <a:gd name="T107" fmla="*/ 312 h 707"/>
                <a:gd name="T108" fmla="*/ 108 w 2310"/>
                <a:gd name="T109" fmla="*/ 256 h 707"/>
                <a:gd name="T110" fmla="*/ 201 w 2310"/>
                <a:gd name="T111" fmla="*/ 221 h 707"/>
                <a:gd name="T112" fmla="*/ 370 w 2310"/>
                <a:gd name="T113" fmla="*/ 148 h 707"/>
                <a:gd name="T114" fmla="*/ 571 w 2310"/>
                <a:gd name="T115" fmla="*/ 75 h 70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310"/>
                <a:gd name="T175" fmla="*/ 0 h 707"/>
                <a:gd name="T176" fmla="*/ 2310 w 2310"/>
                <a:gd name="T177" fmla="*/ 707 h 70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310" h="707">
                  <a:moveTo>
                    <a:pt x="709" y="28"/>
                  </a:moveTo>
                  <a:lnTo>
                    <a:pt x="699" y="0"/>
                  </a:lnTo>
                  <a:lnTo>
                    <a:pt x="558" y="48"/>
                  </a:lnTo>
                  <a:lnTo>
                    <a:pt x="488" y="73"/>
                  </a:lnTo>
                  <a:lnTo>
                    <a:pt x="422" y="98"/>
                  </a:lnTo>
                  <a:lnTo>
                    <a:pt x="357" y="121"/>
                  </a:lnTo>
                  <a:lnTo>
                    <a:pt x="297" y="146"/>
                  </a:lnTo>
                  <a:lnTo>
                    <a:pt x="241" y="171"/>
                  </a:lnTo>
                  <a:lnTo>
                    <a:pt x="188" y="194"/>
                  </a:lnTo>
                  <a:lnTo>
                    <a:pt x="141" y="219"/>
                  </a:lnTo>
                  <a:lnTo>
                    <a:pt x="100" y="241"/>
                  </a:lnTo>
                  <a:lnTo>
                    <a:pt x="95" y="244"/>
                  </a:lnTo>
                  <a:lnTo>
                    <a:pt x="63" y="267"/>
                  </a:lnTo>
                  <a:lnTo>
                    <a:pt x="35" y="289"/>
                  </a:lnTo>
                  <a:lnTo>
                    <a:pt x="15" y="312"/>
                  </a:lnTo>
                  <a:lnTo>
                    <a:pt x="5" y="334"/>
                  </a:lnTo>
                  <a:lnTo>
                    <a:pt x="2" y="347"/>
                  </a:lnTo>
                  <a:lnTo>
                    <a:pt x="0" y="370"/>
                  </a:lnTo>
                  <a:lnTo>
                    <a:pt x="5" y="380"/>
                  </a:lnTo>
                  <a:lnTo>
                    <a:pt x="7" y="390"/>
                  </a:lnTo>
                  <a:lnTo>
                    <a:pt x="15" y="402"/>
                  </a:lnTo>
                  <a:lnTo>
                    <a:pt x="22" y="412"/>
                  </a:lnTo>
                  <a:lnTo>
                    <a:pt x="35" y="423"/>
                  </a:lnTo>
                  <a:lnTo>
                    <a:pt x="50" y="435"/>
                  </a:lnTo>
                  <a:lnTo>
                    <a:pt x="55" y="438"/>
                  </a:lnTo>
                  <a:lnTo>
                    <a:pt x="73" y="450"/>
                  </a:lnTo>
                  <a:lnTo>
                    <a:pt x="95" y="460"/>
                  </a:lnTo>
                  <a:lnTo>
                    <a:pt x="118" y="473"/>
                  </a:lnTo>
                  <a:lnTo>
                    <a:pt x="146" y="485"/>
                  </a:lnTo>
                  <a:lnTo>
                    <a:pt x="173" y="498"/>
                  </a:lnTo>
                  <a:lnTo>
                    <a:pt x="239" y="523"/>
                  </a:lnTo>
                  <a:lnTo>
                    <a:pt x="312" y="548"/>
                  </a:lnTo>
                  <a:lnTo>
                    <a:pt x="390" y="573"/>
                  </a:lnTo>
                  <a:lnTo>
                    <a:pt x="473" y="596"/>
                  </a:lnTo>
                  <a:lnTo>
                    <a:pt x="558" y="619"/>
                  </a:lnTo>
                  <a:lnTo>
                    <a:pt x="646" y="639"/>
                  </a:lnTo>
                  <a:lnTo>
                    <a:pt x="654" y="641"/>
                  </a:lnTo>
                  <a:lnTo>
                    <a:pt x="742" y="659"/>
                  </a:lnTo>
                  <a:lnTo>
                    <a:pt x="833" y="677"/>
                  </a:lnTo>
                  <a:lnTo>
                    <a:pt x="918" y="689"/>
                  </a:lnTo>
                  <a:lnTo>
                    <a:pt x="1004" y="699"/>
                  </a:lnTo>
                  <a:lnTo>
                    <a:pt x="1084" y="704"/>
                  </a:lnTo>
                  <a:lnTo>
                    <a:pt x="1157" y="707"/>
                  </a:lnTo>
                  <a:lnTo>
                    <a:pt x="1233" y="704"/>
                  </a:lnTo>
                  <a:lnTo>
                    <a:pt x="1311" y="699"/>
                  </a:lnTo>
                  <a:lnTo>
                    <a:pt x="1396" y="689"/>
                  </a:lnTo>
                  <a:lnTo>
                    <a:pt x="1484" y="677"/>
                  </a:lnTo>
                  <a:lnTo>
                    <a:pt x="1575" y="659"/>
                  </a:lnTo>
                  <a:lnTo>
                    <a:pt x="1666" y="641"/>
                  </a:lnTo>
                  <a:lnTo>
                    <a:pt x="1671" y="639"/>
                  </a:lnTo>
                  <a:lnTo>
                    <a:pt x="1761" y="619"/>
                  </a:lnTo>
                  <a:lnTo>
                    <a:pt x="1847" y="596"/>
                  </a:lnTo>
                  <a:lnTo>
                    <a:pt x="1932" y="573"/>
                  </a:lnTo>
                  <a:lnTo>
                    <a:pt x="2010" y="548"/>
                  </a:lnTo>
                  <a:lnTo>
                    <a:pt x="2081" y="523"/>
                  </a:lnTo>
                  <a:lnTo>
                    <a:pt x="2146" y="498"/>
                  </a:lnTo>
                  <a:lnTo>
                    <a:pt x="2174" y="485"/>
                  </a:lnTo>
                  <a:lnTo>
                    <a:pt x="2202" y="473"/>
                  </a:lnTo>
                  <a:lnTo>
                    <a:pt x="2224" y="460"/>
                  </a:lnTo>
                  <a:lnTo>
                    <a:pt x="2244" y="450"/>
                  </a:lnTo>
                  <a:lnTo>
                    <a:pt x="2262" y="438"/>
                  </a:lnTo>
                  <a:lnTo>
                    <a:pt x="2267" y="435"/>
                  </a:lnTo>
                  <a:lnTo>
                    <a:pt x="2282" y="423"/>
                  </a:lnTo>
                  <a:lnTo>
                    <a:pt x="2292" y="412"/>
                  </a:lnTo>
                  <a:lnTo>
                    <a:pt x="2302" y="400"/>
                  </a:lnTo>
                  <a:lnTo>
                    <a:pt x="2307" y="382"/>
                  </a:lnTo>
                  <a:lnTo>
                    <a:pt x="2310" y="370"/>
                  </a:lnTo>
                  <a:lnTo>
                    <a:pt x="2310" y="350"/>
                  </a:lnTo>
                  <a:lnTo>
                    <a:pt x="2305" y="339"/>
                  </a:lnTo>
                  <a:lnTo>
                    <a:pt x="2295" y="319"/>
                  </a:lnTo>
                  <a:lnTo>
                    <a:pt x="2277" y="299"/>
                  </a:lnTo>
                  <a:lnTo>
                    <a:pt x="2254" y="279"/>
                  </a:lnTo>
                  <a:lnTo>
                    <a:pt x="2222" y="259"/>
                  </a:lnTo>
                  <a:lnTo>
                    <a:pt x="2217" y="256"/>
                  </a:lnTo>
                  <a:lnTo>
                    <a:pt x="2181" y="234"/>
                  </a:lnTo>
                  <a:lnTo>
                    <a:pt x="2139" y="214"/>
                  </a:lnTo>
                  <a:lnTo>
                    <a:pt x="2093" y="191"/>
                  </a:lnTo>
                  <a:lnTo>
                    <a:pt x="2043" y="171"/>
                  </a:lnTo>
                  <a:lnTo>
                    <a:pt x="1988" y="151"/>
                  </a:lnTo>
                  <a:lnTo>
                    <a:pt x="1930" y="128"/>
                  </a:lnTo>
                  <a:lnTo>
                    <a:pt x="1867" y="106"/>
                  </a:lnTo>
                  <a:lnTo>
                    <a:pt x="1804" y="85"/>
                  </a:lnTo>
                  <a:lnTo>
                    <a:pt x="1671" y="43"/>
                  </a:lnTo>
                  <a:lnTo>
                    <a:pt x="1660" y="70"/>
                  </a:lnTo>
                  <a:lnTo>
                    <a:pt x="1791" y="113"/>
                  </a:lnTo>
                  <a:lnTo>
                    <a:pt x="1854" y="133"/>
                  </a:lnTo>
                  <a:lnTo>
                    <a:pt x="1917" y="156"/>
                  </a:lnTo>
                  <a:lnTo>
                    <a:pt x="1975" y="178"/>
                  </a:lnTo>
                  <a:lnTo>
                    <a:pt x="2030" y="199"/>
                  </a:lnTo>
                  <a:lnTo>
                    <a:pt x="2081" y="219"/>
                  </a:lnTo>
                  <a:lnTo>
                    <a:pt x="2126" y="241"/>
                  </a:lnTo>
                  <a:lnTo>
                    <a:pt x="2169" y="262"/>
                  </a:lnTo>
                  <a:lnTo>
                    <a:pt x="2204" y="284"/>
                  </a:lnTo>
                  <a:lnTo>
                    <a:pt x="2212" y="269"/>
                  </a:lnTo>
                  <a:lnTo>
                    <a:pt x="2199" y="282"/>
                  </a:lnTo>
                  <a:lnTo>
                    <a:pt x="2232" y="302"/>
                  </a:lnTo>
                  <a:lnTo>
                    <a:pt x="2254" y="322"/>
                  </a:lnTo>
                  <a:lnTo>
                    <a:pt x="2272" y="342"/>
                  </a:lnTo>
                  <a:lnTo>
                    <a:pt x="2282" y="362"/>
                  </a:lnTo>
                  <a:lnTo>
                    <a:pt x="2295" y="350"/>
                  </a:lnTo>
                  <a:lnTo>
                    <a:pt x="2280" y="350"/>
                  </a:lnTo>
                  <a:lnTo>
                    <a:pt x="2280" y="370"/>
                  </a:lnTo>
                  <a:lnTo>
                    <a:pt x="2295" y="370"/>
                  </a:lnTo>
                  <a:lnTo>
                    <a:pt x="2285" y="360"/>
                  </a:lnTo>
                  <a:lnTo>
                    <a:pt x="2280" y="382"/>
                  </a:lnTo>
                  <a:lnTo>
                    <a:pt x="2269" y="390"/>
                  </a:lnTo>
                  <a:lnTo>
                    <a:pt x="2259" y="400"/>
                  </a:lnTo>
                  <a:lnTo>
                    <a:pt x="2244" y="412"/>
                  </a:lnTo>
                  <a:lnTo>
                    <a:pt x="2257" y="423"/>
                  </a:lnTo>
                  <a:lnTo>
                    <a:pt x="2249" y="410"/>
                  </a:lnTo>
                  <a:lnTo>
                    <a:pt x="2232" y="423"/>
                  </a:lnTo>
                  <a:lnTo>
                    <a:pt x="2212" y="433"/>
                  </a:lnTo>
                  <a:lnTo>
                    <a:pt x="2189" y="445"/>
                  </a:lnTo>
                  <a:lnTo>
                    <a:pt x="2161" y="458"/>
                  </a:lnTo>
                  <a:lnTo>
                    <a:pt x="2134" y="470"/>
                  </a:lnTo>
                  <a:lnTo>
                    <a:pt x="2068" y="495"/>
                  </a:lnTo>
                  <a:lnTo>
                    <a:pt x="1998" y="521"/>
                  </a:lnTo>
                  <a:lnTo>
                    <a:pt x="1920" y="546"/>
                  </a:lnTo>
                  <a:lnTo>
                    <a:pt x="1834" y="568"/>
                  </a:lnTo>
                  <a:lnTo>
                    <a:pt x="1749" y="591"/>
                  </a:lnTo>
                  <a:lnTo>
                    <a:pt x="1658" y="611"/>
                  </a:lnTo>
                  <a:lnTo>
                    <a:pt x="1666" y="626"/>
                  </a:lnTo>
                  <a:lnTo>
                    <a:pt x="1666" y="611"/>
                  </a:lnTo>
                  <a:lnTo>
                    <a:pt x="1575" y="629"/>
                  </a:lnTo>
                  <a:lnTo>
                    <a:pt x="1484" y="646"/>
                  </a:lnTo>
                  <a:lnTo>
                    <a:pt x="1396" y="659"/>
                  </a:lnTo>
                  <a:lnTo>
                    <a:pt x="1311" y="669"/>
                  </a:lnTo>
                  <a:lnTo>
                    <a:pt x="1233" y="674"/>
                  </a:lnTo>
                  <a:lnTo>
                    <a:pt x="1157" y="677"/>
                  </a:lnTo>
                  <a:lnTo>
                    <a:pt x="1084" y="674"/>
                  </a:lnTo>
                  <a:lnTo>
                    <a:pt x="1004" y="669"/>
                  </a:lnTo>
                  <a:lnTo>
                    <a:pt x="918" y="659"/>
                  </a:lnTo>
                  <a:lnTo>
                    <a:pt x="833" y="646"/>
                  </a:lnTo>
                  <a:lnTo>
                    <a:pt x="742" y="629"/>
                  </a:lnTo>
                  <a:lnTo>
                    <a:pt x="654" y="611"/>
                  </a:lnTo>
                  <a:lnTo>
                    <a:pt x="654" y="626"/>
                  </a:lnTo>
                  <a:lnTo>
                    <a:pt x="659" y="611"/>
                  </a:lnTo>
                  <a:lnTo>
                    <a:pt x="571" y="591"/>
                  </a:lnTo>
                  <a:lnTo>
                    <a:pt x="485" y="568"/>
                  </a:lnTo>
                  <a:lnTo>
                    <a:pt x="402" y="546"/>
                  </a:lnTo>
                  <a:lnTo>
                    <a:pt x="324" y="521"/>
                  </a:lnTo>
                  <a:lnTo>
                    <a:pt x="251" y="495"/>
                  </a:lnTo>
                  <a:lnTo>
                    <a:pt x="186" y="470"/>
                  </a:lnTo>
                  <a:lnTo>
                    <a:pt x="158" y="458"/>
                  </a:lnTo>
                  <a:lnTo>
                    <a:pt x="131" y="445"/>
                  </a:lnTo>
                  <a:lnTo>
                    <a:pt x="108" y="433"/>
                  </a:lnTo>
                  <a:lnTo>
                    <a:pt x="85" y="423"/>
                  </a:lnTo>
                  <a:lnTo>
                    <a:pt x="68" y="410"/>
                  </a:lnTo>
                  <a:lnTo>
                    <a:pt x="63" y="423"/>
                  </a:lnTo>
                  <a:lnTo>
                    <a:pt x="73" y="412"/>
                  </a:lnTo>
                  <a:lnTo>
                    <a:pt x="58" y="400"/>
                  </a:lnTo>
                  <a:lnTo>
                    <a:pt x="45" y="390"/>
                  </a:lnTo>
                  <a:lnTo>
                    <a:pt x="35" y="380"/>
                  </a:lnTo>
                  <a:lnTo>
                    <a:pt x="30" y="367"/>
                  </a:lnTo>
                  <a:lnTo>
                    <a:pt x="20" y="380"/>
                  </a:lnTo>
                  <a:lnTo>
                    <a:pt x="35" y="380"/>
                  </a:lnTo>
                  <a:lnTo>
                    <a:pt x="30" y="370"/>
                  </a:lnTo>
                  <a:lnTo>
                    <a:pt x="32" y="347"/>
                  </a:lnTo>
                  <a:lnTo>
                    <a:pt x="17" y="347"/>
                  </a:lnTo>
                  <a:lnTo>
                    <a:pt x="27" y="357"/>
                  </a:lnTo>
                  <a:lnTo>
                    <a:pt x="37" y="334"/>
                  </a:lnTo>
                  <a:lnTo>
                    <a:pt x="58" y="312"/>
                  </a:lnTo>
                  <a:lnTo>
                    <a:pt x="85" y="289"/>
                  </a:lnTo>
                  <a:lnTo>
                    <a:pt x="118" y="267"/>
                  </a:lnTo>
                  <a:lnTo>
                    <a:pt x="108" y="256"/>
                  </a:lnTo>
                  <a:lnTo>
                    <a:pt x="113" y="269"/>
                  </a:lnTo>
                  <a:lnTo>
                    <a:pt x="153" y="246"/>
                  </a:lnTo>
                  <a:lnTo>
                    <a:pt x="201" y="221"/>
                  </a:lnTo>
                  <a:lnTo>
                    <a:pt x="254" y="199"/>
                  </a:lnTo>
                  <a:lnTo>
                    <a:pt x="309" y="173"/>
                  </a:lnTo>
                  <a:lnTo>
                    <a:pt x="370" y="148"/>
                  </a:lnTo>
                  <a:lnTo>
                    <a:pt x="435" y="126"/>
                  </a:lnTo>
                  <a:lnTo>
                    <a:pt x="500" y="100"/>
                  </a:lnTo>
                  <a:lnTo>
                    <a:pt x="571" y="75"/>
                  </a:lnTo>
                  <a:lnTo>
                    <a:pt x="709" y="28"/>
                  </a:lnTo>
                  <a:close/>
                </a:path>
              </a:pathLst>
            </a:custGeom>
            <a:solidFill>
              <a:srgbClr val="000000"/>
            </a:solidFill>
            <a:ln w="9525">
              <a:noFill/>
              <a:round/>
              <a:headEnd/>
              <a:tailEnd/>
            </a:ln>
          </p:spPr>
          <p:txBody>
            <a:bodyPr/>
            <a:lstStyle/>
            <a:p>
              <a:endParaRPr lang="en-US"/>
            </a:p>
          </p:txBody>
        </p:sp>
        <p:sp>
          <p:nvSpPr>
            <p:cNvPr id="12321" name="Freeform 5"/>
            <p:cNvSpPr>
              <a:spLocks/>
            </p:cNvSpPr>
            <p:nvPr/>
          </p:nvSpPr>
          <p:spPr bwMode="auto">
            <a:xfrm>
              <a:off x="2902" y="1172"/>
              <a:ext cx="156" cy="138"/>
            </a:xfrm>
            <a:custGeom>
              <a:avLst/>
              <a:gdLst>
                <a:gd name="T0" fmla="*/ 156 w 156"/>
                <a:gd name="T1" fmla="*/ 0 h 138"/>
                <a:gd name="T2" fmla="*/ 0 w 156"/>
                <a:gd name="T3" fmla="*/ 27 h 138"/>
                <a:gd name="T4" fmla="*/ 113 w 156"/>
                <a:gd name="T5" fmla="*/ 138 h 138"/>
                <a:gd name="T6" fmla="*/ 156 w 156"/>
                <a:gd name="T7" fmla="*/ 0 h 138"/>
                <a:gd name="T8" fmla="*/ 0 60000 65536"/>
                <a:gd name="T9" fmla="*/ 0 60000 65536"/>
                <a:gd name="T10" fmla="*/ 0 60000 65536"/>
                <a:gd name="T11" fmla="*/ 0 60000 65536"/>
                <a:gd name="T12" fmla="*/ 0 w 156"/>
                <a:gd name="T13" fmla="*/ 0 h 138"/>
                <a:gd name="T14" fmla="*/ 156 w 156"/>
                <a:gd name="T15" fmla="*/ 138 h 138"/>
              </a:gdLst>
              <a:ahLst/>
              <a:cxnLst>
                <a:cxn ang="T8">
                  <a:pos x="T0" y="T1"/>
                </a:cxn>
                <a:cxn ang="T9">
                  <a:pos x="T2" y="T3"/>
                </a:cxn>
                <a:cxn ang="T10">
                  <a:pos x="T4" y="T5"/>
                </a:cxn>
                <a:cxn ang="T11">
                  <a:pos x="T6" y="T7"/>
                </a:cxn>
              </a:cxnLst>
              <a:rect l="T12" t="T13" r="T14" b="T15"/>
              <a:pathLst>
                <a:path w="156" h="138">
                  <a:moveTo>
                    <a:pt x="156" y="0"/>
                  </a:moveTo>
                  <a:lnTo>
                    <a:pt x="0" y="27"/>
                  </a:lnTo>
                  <a:lnTo>
                    <a:pt x="113" y="138"/>
                  </a:lnTo>
                  <a:lnTo>
                    <a:pt x="156" y="0"/>
                  </a:lnTo>
                  <a:close/>
                </a:path>
              </a:pathLst>
            </a:custGeom>
            <a:solidFill>
              <a:srgbClr val="000000"/>
            </a:solidFill>
            <a:ln w="9525">
              <a:noFill/>
              <a:round/>
              <a:headEnd/>
              <a:tailEnd/>
            </a:ln>
          </p:spPr>
          <p:txBody>
            <a:bodyPr/>
            <a:lstStyle/>
            <a:p>
              <a:endParaRPr lang="en-US"/>
            </a:p>
          </p:txBody>
        </p:sp>
      </p:grpSp>
      <p:sp>
        <p:nvSpPr>
          <p:cNvPr id="12292" name="Rectangle 6"/>
          <p:cNvSpPr>
            <a:spLocks noChangeArrowheads="1"/>
          </p:cNvSpPr>
          <p:nvPr/>
        </p:nvSpPr>
        <p:spPr bwMode="auto">
          <a:xfrm>
            <a:off x="2928938" y="2143125"/>
            <a:ext cx="2157412" cy="479425"/>
          </a:xfrm>
          <a:prstGeom prst="rect">
            <a:avLst/>
          </a:prstGeom>
          <a:solidFill>
            <a:srgbClr val="FFFFFF"/>
          </a:solidFill>
          <a:ln w="9525">
            <a:noFill/>
            <a:miter lim="800000"/>
            <a:headEnd/>
            <a:tailEnd/>
          </a:ln>
        </p:spPr>
        <p:txBody>
          <a:bodyPr/>
          <a:lstStyle/>
          <a:p>
            <a:pPr eaLnBrk="1" hangingPunct="1"/>
            <a:endParaRPr lang="en-US" altLang="en-US">
              <a:latin typeface="Georgia" pitchFamily="18" charset="0"/>
            </a:endParaRPr>
          </a:p>
        </p:txBody>
      </p:sp>
      <p:sp>
        <p:nvSpPr>
          <p:cNvPr id="12293" name="Rectangle 7"/>
          <p:cNvSpPr>
            <a:spLocks noChangeArrowheads="1"/>
          </p:cNvSpPr>
          <p:nvPr/>
        </p:nvSpPr>
        <p:spPr bwMode="auto">
          <a:xfrm>
            <a:off x="2743200" y="1319212"/>
            <a:ext cx="2720296" cy="307777"/>
          </a:xfrm>
          <a:prstGeom prst="rect">
            <a:avLst/>
          </a:prstGeom>
          <a:noFill/>
          <a:ln w="9525">
            <a:noFill/>
            <a:miter lim="800000"/>
            <a:headEnd/>
            <a:tailEnd/>
          </a:ln>
        </p:spPr>
        <p:txBody>
          <a:bodyPr wrap="none" lIns="0" tIns="0" rIns="0" bIns="0">
            <a:spAutoFit/>
          </a:bodyPr>
          <a:lstStyle/>
          <a:p>
            <a:pPr eaLnBrk="1" hangingPunct="1"/>
            <a:r>
              <a:rPr lang="en-US" altLang="en-US" sz="2000" b="1" dirty="0">
                <a:solidFill>
                  <a:srgbClr val="000000"/>
                </a:solidFill>
                <a:latin typeface="Arial" panose="020B0604020202020204" pitchFamily="34" charset="0"/>
                <a:cs typeface="Arial" panose="020B0604020202020204" pitchFamily="34" charset="0"/>
              </a:rPr>
              <a:t>Customer Order Cycle</a:t>
            </a:r>
            <a:endParaRPr lang="en-US" altLang="en-US" sz="1600" dirty="0">
              <a:latin typeface="Arial" panose="020B0604020202020204" pitchFamily="34" charset="0"/>
              <a:cs typeface="Arial" panose="020B0604020202020204" pitchFamily="34" charset="0"/>
            </a:endParaRPr>
          </a:p>
        </p:txBody>
      </p:sp>
      <p:grpSp>
        <p:nvGrpSpPr>
          <p:cNvPr id="12294" name="Group 8"/>
          <p:cNvGrpSpPr>
            <a:grpSpLocks/>
          </p:cNvGrpSpPr>
          <p:nvPr/>
        </p:nvGrpSpPr>
        <p:grpSpPr bwMode="auto">
          <a:xfrm>
            <a:off x="2170113" y="1971675"/>
            <a:ext cx="3667125" cy="1146175"/>
            <a:chOff x="1367" y="1851"/>
            <a:chExt cx="2310" cy="722"/>
          </a:xfrm>
        </p:grpSpPr>
        <p:sp>
          <p:nvSpPr>
            <p:cNvPr id="12318" name="Freeform 9"/>
            <p:cNvSpPr>
              <a:spLocks/>
            </p:cNvSpPr>
            <p:nvPr/>
          </p:nvSpPr>
          <p:spPr bwMode="auto">
            <a:xfrm>
              <a:off x="1367" y="1866"/>
              <a:ext cx="2310" cy="707"/>
            </a:xfrm>
            <a:custGeom>
              <a:avLst/>
              <a:gdLst>
                <a:gd name="T0" fmla="*/ 558 w 2310"/>
                <a:gd name="T1" fmla="*/ 48 h 707"/>
                <a:gd name="T2" fmla="*/ 357 w 2310"/>
                <a:gd name="T3" fmla="*/ 121 h 707"/>
                <a:gd name="T4" fmla="*/ 188 w 2310"/>
                <a:gd name="T5" fmla="*/ 194 h 707"/>
                <a:gd name="T6" fmla="*/ 95 w 2310"/>
                <a:gd name="T7" fmla="*/ 244 h 707"/>
                <a:gd name="T8" fmla="*/ 15 w 2310"/>
                <a:gd name="T9" fmla="*/ 312 h 707"/>
                <a:gd name="T10" fmla="*/ 0 w 2310"/>
                <a:gd name="T11" fmla="*/ 370 h 707"/>
                <a:gd name="T12" fmla="*/ 15 w 2310"/>
                <a:gd name="T13" fmla="*/ 403 h 707"/>
                <a:gd name="T14" fmla="*/ 50 w 2310"/>
                <a:gd name="T15" fmla="*/ 435 h 707"/>
                <a:gd name="T16" fmla="*/ 95 w 2310"/>
                <a:gd name="T17" fmla="*/ 461 h 707"/>
                <a:gd name="T18" fmla="*/ 173 w 2310"/>
                <a:gd name="T19" fmla="*/ 498 h 707"/>
                <a:gd name="T20" fmla="*/ 390 w 2310"/>
                <a:gd name="T21" fmla="*/ 574 h 707"/>
                <a:gd name="T22" fmla="*/ 646 w 2310"/>
                <a:gd name="T23" fmla="*/ 639 h 707"/>
                <a:gd name="T24" fmla="*/ 833 w 2310"/>
                <a:gd name="T25" fmla="*/ 677 h 707"/>
                <a:gd name="T26" fmla="*/ 1084 w 2310"/>
                <a:gd name="T27" fmla="*/ 705 h 707"/>
                <a:gd name="T28" fmla="*/ 1311 w 2310"/>
                <a:gd name="T29" fmla="*/ 700 h 707"/>
                <a:gd name="T30" fmla="*/ 1575 w 2310"/>
                <a:gd name="T31" fmla="*/ 659 h 707"/>
                <a:gd name="T32" fmla="*/ 1761 w 2310"/>
                <a:gd name="T33" fmla="*/ 619 h 707"/>
                <a:gd name="T34" fmla="*/ 2010 w 2310"/>
                <a:gd name="T35" fmla="*/ 549 h 707"/>
                <a:gd name="T36" fmla="*/ 2174 w 2310"/>
                <a:gd name="T37" fmla="*/ 486 h 707"/>
                <a:gd name="T38" fmla="*/ 2244 w 2310"/>
                <a:gd name="T39" fmla="*/ 450 h 707"/>
                <a:gd name="T40" fmla="*/ 2282 w 2310"/>
                <a:gd name="T41" fmla="*/ 423 h 707"/>
                <a:gd name="T42" fmla="*/ 2307 w 2310"/>
                <a:gd name="T43" fmla="*/ 383 h 707"/>
                <a:gd name="T44" fmla="*/ 2305 w 2310"/>
                <a:gd name="T45" fmla="*/ 340 h 707"/>
                <a:gd name="T46" fmla="*/ 2254 w 2310"/>
                <a:gd name="T47" fmla="*/ 279 h 707"/>
                <a:gd name="T48" fmla="*/ 2181 w 2310"/>
                <a:gd name="T49" fmla="*/ 234 h 707"/>
                <a:gd name="T50" fmla="*/ 2043 w 2310"/>
                <a:gd name="T51" fmla="*/ 171 h 707"/>
                <a:gd name="T52" fmla="*/ 1867 w 2310"/>
                <a:gd name="T53" fmla="*/ 106 h 707"/>
                <a:gd name="T54" fmla="*/ 1660 w 2310"/>
                <a:gd name="T55" fmla="*/ 71 h 707"/>
                <a:gd name="T56" fmla="*/ 1917 w 2310"/>
                <a:gd name="T57" fmla="*/ 156 h 707"/>
                <a:gd name="T58" fmla="*/ 2081 w 2310"/>
                <a:gd name="T59" fmla="*/ 219 h 707"/>
                <a:gd name="T60" fmla="*/ 2204 w 2310"/>
                <a:gd name="T61" fmla="*/ 284 h 707"/>
                <a:gd name="T62" fmla="*/ 2232 w 2310"/>
                <a:gd name="T63" fmla="*/ 302 h 707"/>
                <a:gd name="T64" fmla="*/ 2282 w 2310"/>
                <a:gd name="T65" fmla="*/ 362 h 707"/>
                <a:gd name="T66" fmla="*/ 2280 w 2310"/>
                <a:gd name="T67" fmla="*/ 370 h 707"/>
                <a:gd name="T68" fmla="*/ 2280 w 2310"/>
                <a:gd name="T69" fmla="*/ 383 h 707"/>
                <a:gd name="T70" fmla="*/ 2244 w 2310"/>
                <a:gd name="T71" fmla="*/ 413 h 707"/>
                <a:gd name="T72" fmla="*/ 2232 w 2310"/>
                <a:gd name="T73" fmla="*/ 423 h 707"/>
                <a:gd name="T74" fmla="*/ 2161 w 2310"/>
                <a:gd name="T75" fmla="*/ 458 h 707"/>
                <a:gd name="T76" fmla="*/ 1998 w 2310"/>
                <a:gd name="T77" fmla="*/ 521 h 707"/>
                <a:gd name="T78" fmla="*/ 1749 w 2310"/>
                <a:gd name="T79" fmla="*/ 591 h 707"/>
                <a:gd name="T80" fmla="*/ 1666 w 2310"/>
                <a:gd name="T81" fmla="*/ 611 h 707"/>
                <a:gd name="T82" fmla="*/ 1396 w 2310"/>
                <a:gd name="T83" fmla="*/ 659 h 707"/>
                <a:gd name="T84" fmla="*/ 1157 w 2310"/>
                <a:gd name="T85" fmla="*/ 677 h 707"/>
                <a:gd name="T86" fmla="*/ 918 w 2310"/>
                <a:gd name="T87" fmla="*/ 659 h 707"/>
                <a:gd name="T88" fmla="*/ 654 w 2310"/>
                <a:gd name="T89" fmla="*/ 611 h 707"/>
                <a:gd name="T90" fmla="*/ 571 w 2310"/>
                <a:gd name="T91" fmla="*/ 591 h 707"/>
                <a:gd name="T92" fmla="*/ 324 w 2310"/>
                <a:gd name="T93" fmla="*/ 521 h 707"/>
                <a:gd name="T94" fmla="*/ 158 w 2310"/>
                <a:gd name="T95" fmla="*/ 458 h 707"/>
                <a:gd name="T96" fmla="*/ 85 w 2310"/>
                <a:gd name="T97" fmla="*/ 423 h 707"/>
                <a:gd name="T98" fmla="*/ 73 w 2310"/>
                <a:gd name="T99" fmla="*/ 413 h 707"/>
                <a:gd name="T100" fmla="*/ 35 w 2310"/>
                <a:gd name="T101" fmla="*/ 380 h 707"/>
                <a:gd name="T102" fmla="*/ 35 w 2310"/>
                <a:gd name="T103" fmla="*/ 380 h 707"/>
                <a:gd name="T104" fmla="*/ 17 w 2310"/>
                <a:gd name="T105" fmla="*/ 347 h 707"/>
                <a:gd name="T106" fmla="*/ 58 w 2310"/>
                <a:gd name="T107" fmla="*/ 312 h 707"/>
                <a:gd name="T108" fmla="*/ 108 w 2310"/>
                <a:gd name="T109" fmla="*/ 257 h 707"/>
                <a:gd name="T110" fmla="*/ 201 w 2310"/>
                <a:gd name="T111" fmla="*/ 222 h 707"/>
                <a:gd name="T112" fmla="*/ 370 w 2310"/>
                <a:gd name="T113" fmla="*/ 149 h 707"/>
                <a:gd name="T114" fmla="*/ 571 w 2310"/>
                <a:gd name="T115" fmla="*/ 76 h 70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310"/>
                <a:gd name="T175" fmla="*/ 0 h 707"/>
                <a:gd name="T176" fmla="*/ 2310 w 2310"/>
                <a:gd name="T177" fmla="*/ 707 h 70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310" h="707">
                  <a:moveTo>
                    <a:pt x="709" y="28"/>
                  </a:moveTo>
                  <a:lnTo>
                    <a:pt x="699" y="0"/>
                  </a:lnTo>
                  <a:lnTo>
                    <a:pt x="558" y="48"/>
                  </a:lnTo>
                  <a:lnTo>
                    <a:pt x="488" y="73"/>
                  </a:lnTo>
                  <a:lnTo>
                    <a:pt x="422" y="98"/>
                  </a:lnTo>
                  <a:lnTo>
                    <a:pt x="357" y="121"/>
                  </a:lnTo>
                  <a:lnTo>
                    <a:pt x="297" y="146"/>
                  </a:lnTo>
                  <a:lnTo>
                    <a:pt x="241" y="171"/>
                  </a:lnTo>
                  <a:lnTo>
                    <a:pt x="188" y="194"/>
                  </a:lnTo>
                  <a:lnTo>
                    <a:pt x="141" y="219"/>
                  </a:lnTo>
                  <a:lnTo>
                    <a:pt x="100" y="242"/>
                  </a:lnTo>
                  <a:lnTo>
                    <a:pt x="95" y="244"/>
                  </a:lnTo>
                  <a:lnTo>
                    <a:pt x="63" y="267"/>
                  </a:lnTo>
                  <a:lnTo>
                    <a:pt x="35" y="289"/>
                  </a:lnTo>
                  <a:lnTo>
                    <a:pt x="15" y="312"/>
                  </a:lnTo>
                  <a:lnTo>
                    <a:pt x="5" y="335"/>
                  </a:lnTo>
                  <a:lnTo>
                    <a:pt x="2" y="347"/>
                  </a:lnTo>
                  <a:lnTo>
                    <a:pt x="0" y="370"/>
                  </a:lnTo>
                  <a:lnTo>
                    <a:pt x="5" y="380"/>
                  </a:lnTo>
                  <a:lnTo>
                    <a:pt x="7" y="390"/>
                  </a:lnTo>
                  <a:lnTo>
                    <a:pt x="15" y="403"/>
                  </a:lnTo>
                  <a:lnTo>
                    <a:pt x="22" y="413"/>
                  </a:lnTo>
                  <a:lnTo>
                    <a:pt x="35" y="423"/>
                  </a:lnTo>
                  <a:lnTo>
                    <a:pt x="50" y="435"/>
                  </a:lnTo>
                  <a:lnTo>
                    <a:pt x="55" y="438"/>
                  </a:lnTo>
                  <a:lnTo>
                    <a:pt x="73" y="450"/>
                  </a:lnTo>
                  <a:lnTo>
                    <a:pt x="95" y="461"/>
                  </a:lnTo>
                  <a:lnTo>
                    <a:pt x="118" y="473"/>
                  </a:lnTo>
                  <a:lnTo>
                    <a:pt x="146" y="486"/>
                  </a:lnTo>
                  <a:lnTo>
                    <a:pt x="173" y="498"/>
                  </a:lnTo>
                  <a:lnTo>
                    <a:pt x="239" y="523"/>
                  </a:lnTo>
                  <a:lnTo>
                    <a:pt x="312" y="549"/>
                  </a:lnTo>
                  <a:lnTo>
                    <a:pt x="390" y="574"/>
                  </a:lnTo>
                  <a:lnTo>
                    <a:pt x="473" y="596"/>
                  </a:lnTo>
                  <a:lnTo>
                    <a:pt x="558" y="619"/>
                  </a:lnTo>
                  <a:lnTo>
                    <a:pt x="646" y="639"/>
                  </a:lnTo>
                  <a:lnTo>
                    <a:pt x="654" y="642"/>
                  </a:lnTo>
                  <a:lnTo>
                    <a:pt x="742" y="659"/>
                  </a:lnTo>
                  <a:lnTo>
                    <a:pt x="833" y="677"/>
                  </a:lnTo>
                  <a:lnTo>
                    <a:pt x="918" y="689"/>
                  </a:lnTo>
                  <a:lnTo>
                    <a:pt x="1004" y="700"/>
                  </a:lnTo>
                  <a:lnTo>
                    <a:pt x="1084" y="705"/>
                  </a:lnTo>
                  <a:lnTo>
                    <a:pt x="1157" y="707"/>
                  </a:lnTo>
                  <a:lnTo>
                    <a:pt x="1233" y="705"/>
                  </a:lnTo>
                  <a:lnTo>
                    <a:pt x="1311" y="700"/>
                  </a:lnTo>
                  <a:lnTo>
                    <a:pt x="1396" y="689"/>
                  </a:lnTo>
                  <a:lnTo>
                    <a:pt x="1484" y="677"/>
                  </a:lnTo>
                  <a:lnTo>
                    <a:pt x="1575" y="659"/>
                  </a:lnTo>
                  <a:lnTo>
                    <a:pt x="1666" y="642"/>
                  </a:lnTo>
                  <a:lnTo>
                    <a:pt x="1671" y="639"/>
                  </a:lnTo>
                  <a:lnTo>
                    <a:pt x="1761" y="619"/>
                  </a:lnTo>
                  <a:lnTo>
                    <a:pt x="1847" y="596"/>
                  </a:lnTo>
                  <a:lnTo>
                    <a:pt x="1932" y="574"/>
                  </a:lnTo>
                  <a:lnTo>
                    <a:pt x="2010" y="549"/>
                  </a:lnTo>
                  <a:lnTo>
                    <a:pt x="2081" y="523"/>
                  </a:lnTo>
                  <a:lnTo>
                    <a:pt x="2146" y="498"/>
                  </a:lnTo>
                  <a:lnTo>
                    <a:pt x="2174" y="486"/>
                  </a:lnTo>
                  <a:lnTo>
                    <a:pt x="2202" y="473"/>
                  </a:lnTo>
                  <a:lnTo>
                    <a:pt x="2224" y="461"/>
                  </a:lnTo>
                  <a:lnTo>
                    <a:pt x="2244" y="450"/>
                  </a:lnTo>
                  <a:lnTo>
                    <a:pt x="2262" y="438"/>
                  </a:lnTo>
                  <a:lnTo>
                    <a:pt x="2267" y="435"/>
                  </a:lnTo>
                  <a:lnTo>
                    <a:pt x="2282" y="423"/>
                  </a:lnTo>
                  <a:lnTo>
                    <a:pt x="2292" y="413"/>
                  </a:lnTo>
                  <a:lnTo>
                    <a:pt x="2302" y="400"/>
                  </a:lnTo>
                  <a:lnTo>
                    <a:pt x="2307" y="383"/>
                  </a:lnTo>
                  <a:lnTo>
                    <a:pt x="2310" y="370"/>
                  </a:lnTo>
                  <a:lnTo>
                    <a:pt x="2310" y="350"/>
                  </a:lnTo>
                  <a:lnTo>
                    <a:pt x="2305" y="340"/>
                  </a:lnTo>
                  <a:lnTo>
                    <a:pt x="2295" y="320"/>
                  </a:lnTo>
                  <a:lnTo>
                    <a:pt x="2277" y="300"/>
                  </a:lnTo>
                  <a:lnTo>
                    <a:pt x="2254" y="279"/>
                  </a:lnTo>
                  <a:lnTo>
                    <a:pt x="2222" y="259"/>
                  </a:lnTo>
                  <a:lnTo>
                    <a:pt x="2217" y="257"/>
                  </a:lnTo>
                  <a:lnTo>
                    <a:pt x="2181" y="234"/>
                  </a:lnTo>
                  <a:lnTo>
                    <a:pt x="2139" y="214"/>
                  </a:lnTo>
                  <a:lnTo>
                    <a:pt x="2093" y="191"/>
                  </a:lnTo>
                  <a:lnTo>
                    <a:pt x="2043" y="171"/>
                  </a:lnTo>
                  <a:lnTo>
                    <a:pt x="1988" y="151"/>
                  </a:lnTo>
                  <a:lnTo>
                    <a:pt x="1930" y="128"/>
                  </a:lnTo>
                  <a:lnTo>
                    <a:pt x="1867" y="106"/>
                  </a:lnTo>
                  <a:lnTo>
                    <a:pt x="1804" y="86"/>
                  </a:lnTo>
                  <a:lnTo>
                    <a:pt x="1671" y="43"/>
                  </a:lnTo>
                  <a:lnTo>
                    <a:pt x="1660" y="71"/>
                  </a:lnTo>
                  <a:lnTo>
                    <a:pt x="1791" y="113"/>
                  </a:lnTo>
                  <a:lnTo>
                    <a:pt x="1854" y="133"/>
                  </a:lnTo>
                  <a:lnTo>
                    <a:pt x="1917" y="156"/>
                  </a:lnTo>
                  <a:lnTo>
                    <a:pt x="1975" y="179"/>
                  </a:lnTo>
                  <a:lnTo>
                    <a:pt x="2030" y="199"/>
                  </a:lnTo>
                  <a:lnTo>
                    <a:pt x="2081" y="219"/>
                  </a:lnTo>
                  <a:lnTo>
                    <a:pt x="2126" y="242"/>
                  </a:lnTo>
                  <a:lnTo>
                    <a:pt x="2169" y="262"/>
                  </a:lnTo>
                  <a:lnTo>
                    <a:pt x="2204" y="284"/>
                  </a:lnTo>
                  <a:lnTo>
                    <a:pt x="2212" y="269"/>
                  </a:lnTo>
                  <a:lnTo>
                    <a:pt x="2199" y="282"/>
                  </a:lnTo>
                  <a:lnTo>
                    <a:pt x="2232" y="302"/>
                  </a:lnTo>
                  <a:lnTo>
                    <a:pt x="2254" y="322"/>
                  </a:lnTo>
                  <a:lnTo>
                    <a:pt x="2272" y="342"/>
                  </a:lnTo>
                  <a:lnTo>
                    <a:pt x="2282" y="362"/>
                  </a:lnTo>
                  <a:lnTo>
                    <a:pt x="2295" y="350"/>
                  </a:lnTo>
                  <a:lnTo>
                    <a:pt x="2280" y="350"/>
                  </a:lnTo>
                  <a:lnTo>
                    <a:pt x="2280" y="370"/>
                  </a:lnTo>
                  <a:lnTo>
                    <a:pt x="2295" y="370"/>
                  </a:lnTo>
                  <a:lnTo>
                    <a:pt x="2285" y="360"/>
                  </a:lnTo>
                  <a:lnTo>
                    <a:pt x="2280" y="383"/>
                  </a:lnTo>
                  <a:lnTo>
                    <a:pt x="2269" y="390"/>
                  </a:lnTo>
                  <a:lnTo>
                    <a:pt x="2259" y="400"/>
                  </a:lnTo>
                  <a:lnTo>
                    <a:pt x="2244" y="413"/>
                  </a:lnTo>
                  <a:lnTo>
                    <a:pt x="2257" y="423"/>
                  </a:lnTo>
                  <a:lnTo>
                    <a:pt x="2249" y="410"/>
                  </a:lnTo>
                  <a:lnTo>
                    <a:pt x="2232" y="423"/>
                  </a:lnTo>
                  <a:lnTo>
                    <a:pt x="2212" y="433"/>
                  </a:lnTo>
                  <a:lnTo>
                    <a:pt x="2189" y="445"/>
                  </a:lnTo>
                  <a:lnTo>
                    <a:pt x="2161" y="458"/>
                  </a:lnTo>
                  <a:lnTo>
                    <a:pt x="2134" y="471"/>
                  </a:lnTo>
                  <a:lnTo>
                    <a:pt x="2068" y="496"/>
                  </a:lnTo>
                  <a:lnTo>
                    <a:pt x="1998" y="521"/>
                  </a:lnTo>
                  <a:lnTo>
                    <a:pt x="1920" y="546"/>
                  </a:lnTo>
                  <a:lnTo>
                    <a:pt x="1834" y="569"/>
                  </a:lnTo>
                  <a:lnTo>
                    <a:pt x="1749" y="591"/>
                  </a:lnTo>
                  <a:lnTo>
                    <a:pt x="1658" y="611"/>
                  </a:lnTo>
                  <a:lnTo>
                    <a:pt x="1666" y="627"/>
                  </a:lnTo>
                  <a:lnTo>
                    <a:pt x="1666" y="611"/>
                  </a:lnTo>
                  <a:lnTo>
                    <a:pt x="1575" y="629"/>
                  </a:lnTo>
                  <a:lnTo>
                    <a:pt x="1484" y="647"/>
                  </a:lnTo>
                  <a:lnTo>
                    <a:pt x="1396" y="659"/>
                  </a:lnTo>
                  <a:lnTo>
                    <a:pt x="1311" y="669"/>
                  </a:lnTo>
                  <a:lnTo>
                    <a:pt x="1233" y="674"/>
                  </a:lnTo>
                  <a:lnTo>
                    <a:pt x="1157" y="677"/>
                  </a:lnTo>
                  <a:lnTo>
                    <a:pt x="1084" y="674"/>
                  </a:lnTo>
                  <a:lnTo>
                    <a:pt x="1004" y="669"/>
                  </a:lnTo>
                  <a:lnTo>
                    <a:pt x="918" y="659"/>
                  </a:lnTo>
                  <a:lnTo>
                    <a:pt x="833" y="647"/>
                  </a:lnTo>
                  <a:lnTo>
                    <a:pt x="742" y="629"/>
                  </a:lnTo>
                  <a:lnTo>
                    <a:pt x="654" y="611"/>
                  </a:lnTo>
                  <a:lnTo>
                    <a:pt x="654" y="627"/>
                  </a:lnTo>
                  <a:lnTo>
                    <a:pt x="659" y="611"/>
                  </a:lnTo>
                  <a:lnTo>
                    <a:pt x="571" y="591"/>
                  </a:lnTo>
                  <a:lnTo>
                    <a:pt x="485" y="569"/>
                  </a:lnTo>
                  <a:lnTo>
                    <a:pt x="402" y="546"/>
                  </a:lnTo>
                  <a:lnTo>
                    <a:pt x="324" y="521"/>
                  </a:lnTo>
                  <a:lnTo>
                    <a:pt x="251" y="496"/>
                  </a:lnTo>
                  <a:lnTo>
                    <a:pt x="186" y="471"/>
                  </a:lnTo>
                  <a:lnTo>
                    <a:pt x="158" y="458"/>
                  </a:lnTo>
                  <a:lnTo>
                    <a:pt x="131" y="445"/>
                  </a:lnTo>
                  <a:lnTo>
                    <a:pt x="108" y="433"/>
                  </a:lnTo>
                  <a:lnTo>
                    <a:pt x="85" y="423"/>
                  </a:lnTo>
                  <a:lnTo>
                    <a:pt x="68" y="410"/>
                  </a:lnTo>
                  <a:lnTo>
                    <a:pt x="63" y="423"/>
                  </a:lnTo>
                  <a:lnTo>
                    <a:pt x="73" y="413"/>
                  </a:lnTo>
                  <a:lnTo>
                    <a:pt x="58" y="400"/>
                  </a:lnTo>
                  <a:lnTo>
                    <a:pt x="45" y="390"/>
                  </a:lnTo>
                  <a:lnTo>
                    <a:pt x="35" y="380"/>
                  </a:lnTo>
                  <a:lnTo>
                    <a:pt x="30" y="367"/>
                  </a:lnTo>
                  <a:lnTo>
                    <a:pt x="20" y="380"/>
                  </a:lnTo>
                  <a:lnTo>
                    <a:pt x="35" y="380"/>
                  </a:lnTo>
                  <a:lnTo>
                    <a:pt x="30" y="370"/>
                  </a:lnTo>
                  <a:lnTo>
                    <a:pt x="32" y="347"/>
                  </a:lnTo>
                  <a:lnTo>
                    <a:pt x="17" y="347"/>
                  </a:lnTo>
                  <a:lnTo>
                    <a:pt x="27" y="357"/>
                  </a:lnTo>
                  <a:lnTo>
                    <a:pt x="37" y="335"/>
                  </a:lnTo>
                  <a:lnTo>
                    <a:pt x="58" y="312"/>
                  </a:lnTo>
                  <a:lnTo>
                    <a:pt x="85" y="289"/>
                  </a:lnTo>
                  <a:lnTo>
                    <a:pt x="118" y="267"/>
                  </a:lnTo>
                  <a:lnTo>
                    <a:pt x="108" y="257"/>
                  </a:lnTo>
                  <a:lnTo>
                    <a:pt x="113" y="269"/>
                  </a:lnTo>
                  <a:lnTo>
                    <a:pt x="153" y="247"/>
                  </a:lnTo>
                  <a:lnTo>
                    <a:pt x="201" y="222"/>
                  </a:lnTo>
                  <a:lnTo>
                    <a:pt x="254" y="199"/>
                  </a:lnTo>
                  <a:lnTo>
                    <a:pt x="309" y="174"/>
                  </a:lnTo>
                  <a:lnTo>
                    <a:pt x="370" y="149"/>
                  </a:lnTo>
                  <a:lnTo>
                    <a:pt x="435" y="126"/>
                  </a:lnTo>
                  <a:lnTo>
                    <a:pt x="500" y="101"/>
                  </a:lnTo>
                  <a:lnTo>
                    <a:pt x="571" y="76"/>
                  </a:lnTo>
                  <a:lnTo>
                    <a:pt x="709" y="28"/>
                  </a:lnTo>
                  <a:close/>
                </a:path>
              </a:pathLst>
            </a:custGeom>
            <a:solidFill>
              <a:srgbClr val="000000"/>
            </a:solidFill>
            <a:ln w="9525">
              <a:noFill/>
              <a:round/>
              <a:headEnd/>
              <a:tailEnd/>
            </a:ln>
          </p:spPr>
          <p:txBody>
            <a:bodyPr/>
            <a:lstStyle/>
            <a:p>
              <a:endParaRPr lang="en-US"/>
            </a:p>
          </p:txBody>
        </p:sp>
        <p:sp>
          <p:nvSpPr>
            <p:cNvPr id="12319" name="Freeform 10"/>
            <p:cNvSpPr>
              <a:spLocks/>
            </p:cNvSpPr>
            <p:nvPr/>
          </p:nvSpPr>
          <p:spPr bwMode="auto">
            <a:xfrm>
              <a:off x="2902" y="1851"/>
              <a:ext cx="156" cy="138"/>
            </a:xfrm>
            <a:custGeom>
              <a:avLst/>
              <a:gdLst>
                <a:gd name="T0" fmla="*/ 156 w 156"/>
                <a:gd name="T1" fmla="*/ 0 h 138"/>
                <a:gd name="T2" fmla="*/ 0 w 156"/>
                <a:gd name="T3" fmla="*/ 28 h 138"/>
                <a:gd name="T4" fmla="*/ 113 w 156"/>
                <a:gd name="T5" fmla="*/ 138 h 138"/>
                <a:gd name="T6" fmla="*/ 156 w 156"/>
                <a:gd name="T7" fmla="*/ 0 h 138"/>
                <a:gd name="T8" fmla="*/ 0 60000 65536"/>
                <a:gd name="T9" fmla="*/ 0 60000 65536"/>
                <a:gd name="T10" fmla="*/ 0 60000 65536"/>
                <a:gd name="T11" fmla="*/ 0 60000 65536"/>
                <a:gd name="T12" fmla="*/ 0 w 156"/>
                <a:gd name="T13" fmla="*/ 0 h 138"/>
                <a:gd name="T14" fmla="*/ 156 w 156"/>
                <a:gd name="T15" fmla="*/ 138 h 138"/>
              </a:gdLst>
              <a:ahLst/>
              <a:cxnLst>
                <a:cxn ang="T8">
                  <a:pos x="T0" y="T1"/>
                </a:cxn>
                <a:cxn ang="T9">
                  <a:pos x="T2" y="T3"/>
                </a:cxn>
                <a:cxn ang="T10">
                  <a:pos x="T4" y="T5"/>
                </a:cxn>
                <a:cxn ang="T11">
                  <a:pos x="T6" y="T7"/>
                </a:cxn>
              </a:cxnLst>
              <a:rect l="T12" t="T13" r="T14" b="T15"/>
              <a:pathLst>
                <a:path w="156" h="138">
                  <a:moveTo>
                    <a:pt x="156" y="0"/>
                  </a:moveTo>
                  <a:lnTo>
                    <a:pt x="0" y="28"/>
                  </a:lnTo>
                  <a:lnTo>
                    <a:pt x="113" y="138"/>
                  </a:lnTo>
                  <a:lnTo>
                    <a:pt x="156" y="0"/>
                  </a:lnTo>
                  <a:close/>
                </a:path>
              </a:pathLst>
            </a:custGeom>
            <a:solidFill>
              <a:srgbClr val="000000"/>
            </a:solidFill>
            <a:ln w="9525">
              <a:noFill/>
              <a:round/>
              <a:headEnd/>
              <a:tailEnd/>
            </a:ln>
          </p:spPr>
          <p:txBody>
            <a:bodyPr/>
            <a:lstStyle/>
            <a:p>
              <a:endParaRPr lang="en-US"/>
            </a:p>
          </p:txBody>
        </p:sp>
      </p:grpSp>
      <p:sp>
        <p:nvSpPr>
          <p:cNvPr id="12295" name="Rectangle 11"/>
          <p:cNvSpPr>
            <a:spLocks noChangeArrowheads="1"/>
          </p:cNvSpPr>
          <p:nvPr/>
        </p:nvSpPr>
        <p:spPr bwMode="auto">
          <a:xfrm>
            <a:off x="2928938" y="3222625"/>
            <a:ext cx="2036762" cy="479425"/>
          </a:xfrm>
          <a:prstGeom prst="rect">
            <a:avLst/>
          </a:prstGeom>
          <a:solidFill>
            <a:srgbClr val="FFFFFF"/>
          </a:solidFill>
          <a:ln w="9525">
            <a:noFill/>
            <a:miter lim="800000"/>
            <a:headEnd/>
            <a:tailEnd/>
          </a:ln>
        </p:spPr>
        <p:txBody>
          <a:bodyPr/>
          <a:lstStyle/>
          <a:p>
            <a:pPr eaLnBrk="1" hangingPunct="1"/>
            <a:endParaRPr lang="en-US" altLang="en-US">
              <a:latin typeface="Georgia" pitchFamily="18" charset="0"/>
            </a:endParaRPr>
          </a:p>
        </p:txBody>
      </p:sp>
      <p:sp>
        <p:nvSpPr>
          <p:cNvPr id="12296" name="Rectangle 12"/>
          <p:cNvSpPr>
            <a:spLocks noChangeArrowheads="1"/>
          </p:cNvSpPr>
          <p:nvPr/>
        </p:nvSpPr>
        <p:spPr bwMode="auto">
          <a:xfrm>
            <a:off x="2743200" y="2319337"/>
            <a:ext cx="2593659" cy="307777"/>
          </a:xfrm>
          <a:prstGeom prst="rect">
            <a:avLst/>
          </a:prstGeom>
          <a:noFill/>
          <a:ln w="9525">
            <a:noFill/>
            <a:miter lim="800000"/>
            <a:headEnd/>
            <a:tailEnd/>
          </a:ln>
        </p:spPr>
        <p:txBody>
          <a:bodyPr wrap="none" lIns="0" tIns="0" rIns="0" bIns="0">
            <a:spAutoFit/>
          </a:bodyPr>
          <a:lstStyle/>
          <a:p>
            <a:pPr eaLnBrk="1" hangingPunct="1"/>
            <a:r>
              <a:rPr lang="en-US" altLang="en-US" sz="2000" b="1" dirty="0">
                <a:solidFill>
                  <a:srgbClr val="000000"/>
                </a:solidFill>
                <a:latin typeface="Arial" panose="020B0604020202020204" pitchFamily="34" charset="0"/>
                <a:cs typeface="Arial" panose="020B0604020202020204" pitchFamily="34" charset="0"/>
              </a:rPr>
              <a:t>Replenishment Cycle</a:t>
            </a:r>
            <a:endParaRPr lang="en-US" altLang="en-US" sz="1600" dirty="0">
              <a:latin typeface="Arial" panose="020B0604020202020204" pitchFamily="34" charset="0"/>
              <a:cs typeface="Arial" panose="020B0604020202020204" pitchFamily="34" charset="0"/>
            </a:endParaRPr>
          </a:p>
        </p:txBody>
      </p:sp>
      <p:grpSp>
        <p:nvGrpSpPr>
          <p:cNvPr id="12297" name="Group 13"/>
          <p:cNvGrpSpPr>
            <a:grpSpLocks/>
          </p:cNvGrpSpPr>
          <p:nvPr/>
        </p:nvGrpSpPr>
        <p:grpSpPr bwMode="auto">
          <a:xfrm>
            <a:off x="2170113" y="3049587"/>
            <a:ext cx="3667125" cy="1146175"/>
            <a:chOff x="1367" y="2530"/>
            <a:chExt cx="2310" cy="722"/>
          </a:xfrm>
        </p:grpSpPr>
        <p:sp>
          <p:nvSpPr>
            <p:cNvPr id="12316" name="Freeform 14"/>
            <p:cNvSpPr>
              <a:spLocks/>
            </p:cNvSpPr>
            <p:nvPr/>
          </p:nvSpPr>
          <p:spPr bwMode="auto">
            <a:xfrm>
              <a:off x="1367" y="2545"/>
              <a:ext cx="2310" cy="707"/>
            </a:xfrm>
            <a:custGeom>
              <a:avLst/>
              <a:gdLst>
                <a:gd name="T0" fmla="*/ 558 w 2310"/>
                <a:gd name="T1" fmla="*/ 48 h 707"/>
                <a:gd name="T2" fmla="*/ 357 w 2310"/>
                <a:gd name="T3" fmla="*/ 121 h 707"/>
                <a:gd name="T4" fmla="*/ 188 w 2310"/>
                <a:gd name="T5" fmla="*/ 194 h 707"/>
                <a:gd name="T6" fmla="*/ 95 w 2310"/>
                <a:gd name="T7" fmla="*/ 244 h 707"/>
                <a:gd name="T8" fmla="*/ 15 w 2310"/>
                <a:gd name="T9" fmla="*/ 312 h 707"/>
                <a:gd name="T10" fmla="*/ 0 w 2310"/>
                <a:gd name="T11" fmla="*/ 370 h 707"/>
                <a:gd name="T12" fmla="*/ 15 w 2310"/>
                <a:gd name="T13" fmla="*/ 403 h 707"/>
                <a:gd name="T14" fmla="*/ 50 w 2310"/>
                <a:gd name="T15" fmla="*/ 436 h 707"/>
                <a:gd name="T16" fmla="*/ 95 w 2310"/>
                <a:gd name="T17" fmla="*/ 461 h 707"/>
                <a:gd name="T18" fmla="*/ 173 w 2310"/>
                <a:gd name="T19" fmla="*/ 499 h 707"/>
                <a:gd name="T20" fmla="*/ 390 w 2310"/>
                <a:gd name="T21" fmla="*/ 574 h 707"/>
                <a:gd name="T22" fmla="*/ 646 w 2310"/>
                <a:gd name="T23" fmla="*/ 639 h 707"/>
                <a:gd name="T24" fmla="*/ 833 w 2310"/>
                <a:gd name="T25" fmla="*/ 677 h 707"/>
                <a:gd name="T26" fmla="*/ 1084 w 2310"/>
                <a:gd name="T27" fmla="*/ 705 h 707"/>
                <a:gd name="T28" fmla="*/ 1311 w 2310"/>
                <a:gd name="T29" fmla="*/ 700 h 707"/>
                <a:gd name="T30" fmla="*/ 1575 w 2310"/>
                <a:gd name="T31" fmla="*/ 660 h 707"/>
                <a:gd name="T32" fmla="*/ 1761 w 2310"/>
                <a:gd name="T33" fmla="*/ 619 h 707"/>
                <a:gd name="T34" fmla="*/ 2010 w 2310"/>
                <a:gd name="T35" fmla="*/ 549 h 707"/>
                <a:gd name="T36" fmla="*/ 2174 w 2310"/>
                <a:gd name="T37" fmla="*/ 486 h 707"/>
                <a:gd name="T38" fmla="*/ 2244 w 2310"/>
                <a:gd name="T39" fmla="*/ 451 h 707"/>
                <a:gd name="T40" fmla="*/ 2282 w 2310"/>
                <a:gd name="T41" fmla="*/ 423 h 707"/>
                <a:gd name="T42" fmla="*/ 2307 w 2310"/>
                <a:gd name="T43" fmla="*/ 383 h 707"/>
                <a:gd name="T44" fmla="*/ 2305 w 2310"/>
                <a:gd name="T45" fmla="*/ 340 h 707"/>
                <a:gd name="T46" fmla="*/ 2254 w 2310"/>
                <a:gd name="T47" fmla="*/ 280 h 707"/>
                <a:gd name="T48" fmla="*/ 2181 w 2310"/>
                <a:gd name="T49" fmla="*/ 234 h 707"/>
                <a:gd name="T50" fmla="*/ 2043 w 2310"/>
                <a:gd name="T51" fmla="*/ 171 h 707"/>
                <a:gd name="T52" fmla="*/ 1867 w 2310"/>
                <a:gd name="T53" fmla="*/ 106 h 707"/>
                <a:gd name="T54" fmla="*/ 1660 w 2310"/>
                <a:gd name="T55" fmla="*/ 71 h 707"/>
                <a:gd name="T56" fmla="*/ 1917 w 2310"/>
                <a:gd name="T57" fmla="*/ 156 h 707"/>
                <a:gd name="T58" fmla="*/ 2081 w 2310"/>
                <a:gd name="T59" fmla="*/ 219 h 707"/>
                <a:gd name="T60" fmla="*/ 2204 w 2310"/>
                <a:gd name="T61" fmla="*/ 285 h 707"/>
                <a:gd name="T62" fmla="*/ 2232 w 2310"/>
                <a:gd name="T63" fmla="*/ 302 h 707"/>
                <a:gd name="T64" fmla="*/ 2282 w 2310"/>
                <a:gd name="T65" fmla="*/ 363 h 707"/>
                <a:gd name="T66" fmla="*/ 2280 w 2310"/>
                <a:gd name="T67" fmla="*/ 370 h 707"/>
                <a:gd name="T68" fmla="*/ 2280 w 2310"/>
                <a:gd name="T69" fmla="*/ 383 h 707"/>
                <a:gd name="T70" fmla="*/ 2244 w 2310"/>
                <a:gd name="T71" fmla="*/ 413 h 707"/>
                <a:gd name="T72" fmla="*/ 2232 w 2310"/>
                <a:gd name="T73" fmla="*/ 423 h 707"/>
                <a:gd name="T74" fmla="*/ 2161 w 2310"/>
                <a:gd name="T75" fmla="*/ 458 h 707"/>
                <a:gd name="T76" fmla="*/ 1998 w 2310"/>
                <a:gd name="T77" fmla="*/ 521 h 707"/>
                <a:gd name="T78" fmla="*/ 1749 w 2310"/>
                <a:gd name="T79" fmla="*/ 592 h 707"/>
                <a:gd name="T80" fmla="*/ 1666 w 2310"/>
                <a:gd name="T81" fmla="*/ 612 h 707"/>
                <a:gd name="T82" fmla="*/ 1396 w 2310"/>
                <a:gd name="T83" fmla="*/ 660 h 707"/>
                <a:gd name="T84" fmla="*/ 1157 w 2310"/>
                <a:gd name="T85" fmla="*/ 677 h 707"/>
                <a:gd name="T86" fmla="*/ 918 w 2310"/>
                <a:gd name="T87" fmla="*/ 660 h 707"/>
                <a:gd name="T88" fmla="*/ 654 w 2310"/>
                <a:gd name="T89" fmla="*/ 612 h 707"/>
                <a:gd name="T90" fmla="*/ 571 w 2310"/>
                <a:gd name="T91" fmla="*/ 592 h 707"/>
                <a:gd name="T92" fmla="*/ 324 w 2310"/>
                <a:gd name="T93" fmla="*/ 521 h 707"/>
                <a:gd name="T94" fmla="*/ 158 w 2310"/>
                <a:gd name="T95" fmla="*/ 458 h 707"/>
                <a:gd name="T96" fmla="*/ 85 w 2310"/>
                <a:gd name="T97" fmla="*/ 423 h 707"/>
                <a:gd name="T98" fmla="*/ 73 w 2310"/>
                <a:gd name="T99" fmla="*/ 413 h 707"/>
                <a:gd name="T100" fmla="*/ 35 w 2310"/>
                <a:gd name="T101" fmla="*/ 380 h 707"/>
                <a:gd name="T102" fmla="*/ 35 w 2310"/>
                <a:gd name="T103" fmla="*/ 380 h 707"/>
                <a:gd name="T104" fmla="*/ 17 w 2310"/>
                <a:gd name="T105" fmla="*/ 348 h 707"/>
                <a:gd name="T106" fmla="*/ 58 w 2310"/>
                <a:gd name="T107" fmla="*/ 312 h 707"/>
                <a:gd name="T108" fmla="*/ 108 w 2310"/>
                <a:gd name="T109" fmla="*/ 257 h 707"/>
                <a:gd name="T110" fmla="*/ 201 w 2310"/>
                <a:gd name="T111" fmla="*/ 222 h 707"/>
                <a:gd name="T112" fmla="*/ 370 w 2310"/>
                <a:gd name="T113" fmla="*/ 149 h 707"/>
                <a:gd name="T114" fmla="*/ 571 w 2310"/>
                <a:gd name="T115" fmla="*/ 76 h 70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310"/>
                <a:gd name="T175" fmla="*/ 0 h 707"/>
                <a:gd name="T176" fmla="*/ 2310 w 2310"/>
                <a:gd name="T177" fmla="*/ 707 h 70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310" h="707">
                  <a:moveTo>
                    <a:pt x="709" y="28"/>
                  </a:moveTo>
                  <a:lnTo>
                    <a:pt x="699" y="0"/>
                  </a:lnTo>
                  <a:lnTo>
                    <a:pt x="558" y="48"/>
                  </a:lnTo>
                  <a:lnTo>
                    <a:pt x="488" y="73"/>
                  </a:lnTo>
                  <a:lnTo>
                    <a:pt x="422" y="99"/>
                  </a:lnTo>
                  <a:lnTo>
                    <a:pt x="357" y="121"/>
                  </a:lnTo>
                  <a:lnTo>
                    <a:pt x="297" y="146"/>
                  </a:lnTo>
                  <a:lnTo>
                    <a:pt x="241" y="171"/>
                  </a:lnTo>
                  <a:lnTo>
                    <a:pt x="188" y="194"/>
                  </a:lnTo>
                  <a:lnTo>
                    <a:pt x="141" y="219"/>
                  </a:lnTo>
                  <a:lnTo>
                    <a:pt x="100" y="242"/>
                  </a:lnTo>
                  <a:lnTo>
                    <a:pt x="95" y="244"/>
                  </a:lnTo>
                  <a:lnTo>
                    <a:pt x="63" y="267"/>
                  </a:lnTo>
                  <a:lnTo>
                    <a:pt x="35" y="290"/>
                  </a:lnTo>
                  <a:lnTo>
                    <a:pt x="15" y="312"/>
                  </a:lnTo>
                  <a:lnTo>
                    <a:pt x="5" y="335"/>
                  </a:lnTo>
                  <a:lnTo>
                    <a:pt x="2" y="348"/>
                  </a:lnTo>
                  <a:lnTo>
                    <a:pt x="0" y="370"/>
                  </a:lnTo>
                  <a:lnTo>
                    <a:pt x="5" y="380"/>
                  </a:lnTo>
                  <a:lnTo>
                    <a:pt x="7" y="390"/>
                  </a:lnTo>
                  <a:lnTo>
                    <a:pt x="15" y="403"/>
                  </a:lnTo>
                  <a:lnTo>
                    <a:pt x="22" y="413"/>
                  </a:lnTo>
                  <a:lnTo>
                    <a:pt x="35" y="423"/>
                  </a:lnTo>
                  <a:lnTo>
                    <a:pt x="50" y="436"/>
                  </a:lnTo>
                  <a:lnTo>
                    <a:pt x="55" y="438"/>
                  </a:lnTo>
                  <a:lnTo>
                    <a:pt x="73" y="451"/>
                  </a:lnTo>
                  <a:lnTo>
                    <a:pt x="95" y="461"/>
                  </a:lnTo>
                  <a:lnTo>
                    <a:pt x="118" y="473"/>
                  </a:lnTo>
                  <a:lnTo>
                    <a:pt x="146" y="486"/>
                  </a:lnTo>
                  <a:lnTo>
                    <a:pt x="173" y="499"/>
                  </a:lnTo>
                  <a:lnTo>
                    <a:pt x="239" y="524"/>
                  </a:lnTo>
                  <a:lnTo>
                    <a:pt x="312" y="549"/>
                  </a:lnTo>
                  <a:lnTo>
                    <a:pt x="390" y="574"/>
                  </a:lnTo>
                  <a:lnTo>
                    <a:pt x="473" y="597"/>
                  </a:lnTo>
                  <a:lnTo>
                    <a:pt x="558" y="619"/>
                  </a:lnTo>
                  <a:lnTo>
                    <a:pt x="646" y="639"/>
                  </a:lnTo>
                  <a:lnTo>
                    <a:pt x="654" y="642"/>
                  </a:lnTo>
                  <a:lnTo>
                    <a:pt x="742" y="660"/>
                  </a:lnTo>
                  <a:lnTo>
                    <a:pt x="833" y="677"/>
                  </a:lnTo>
                  <a:lnTo>
                    <a:pt x="918" y="690"/>
                  </a:lnTo>
                  <a:lnTo>
                    <a:pt x="1004" y="700"/>
                  </a:lnTo>
                  <a:lnTo>
                    <a:pt x="1084" y="705"/>
                  </a:lnTo>
                  <a:lnTo>
                    <a:pt x="1157" y="707"/>
                  </a:lnTo>
                  <a:lnTo>
                    <a:pt x="1233" y="705"/>
                  </a:lnTo>
                  <a:lnTo>
                    <a:pt x="1311" y="700"/>
                  </a:lnTo>
                  <a:lnTo>
                    <a:pt x="1396" y="690"/>
                  </a:lnTo>
                  <a:lnTo>
                    <a:pt x="1484" y="677"/>
                  </a:lnTo>
                  <a:lnTo>
                    <a:pt x="1575" y="660"/>
                  </a:lnTo>
                  <a:lnTo>
                    <a:pt x="1666" y="642"/>
                  </a:lnTo>
                  <a:lnTo>
                    <a:pt x="1671" y="639"/>
                  </a:lnTo>
                  <a:lnTo>
                    <a:pt x="1761" y="619"/>
                  </a:lnTo>
                  <a:lnTo>
                    <a:pt x="1847" y="597"/>
                  </a:lnTo>
                  <a:lnTo>
                    <a:pt x="1932" y="574"/>
                  </a:lnTo>
                  <a:lnTo>
                    <a:pt x="2010" y="549"/>
                  </a:lnTo>
                  <a:lnTo>
                    <a:pt x="2081" y="524"/>
                  </a:lnTo>
                  <a:lnTo>
                    <a:pt x="2146" y="499"/>
                  </a:lnTo>
                  <a:lnTo>
                    <a:pt x="2174" y="486"/>
                  </a:lnTo>
                  <a:lnTo>
                    <a:pt x="2202" y="473"/>
                  </a:lnTo>
                  <a:lnTo>
                    <a:pt x="2224" y="461"/>
                  </a:lnTo>
                  <a:lnTo>
                    <a:pt x="2244" y="451"/>
                  </a:lnTo>
                  <a:lnTo>
                    <a:pt x="2262" y="438"/>
                  </a:lnTo>
                  <a:lnTo>
                    <a:pt x="2267" y="436"/>
                  </a:lnTo>
                  <a:lnTo>
                    <a:pt x="2282" y="423"/>
                  </a:lnTo>
                  <a:lnTo>
                    <a:pt x="2292" y="413"/>
                  </a:lnTo>
                  <a:lnTo>
                    <a:pt x="2302" y="400"/>
                  </a:lnTo>
                  <a:lnTo>
                    <a:pt x="2307" y="383"/>
                  </a:lnTo>
                  <a:lnTo>
                    <a:pt x="2310" y="370"/>
                  </a:lnTo>
                  <a:lnTo>
                    <a:pt x="2310" y="350"/>
                  </a:lnTo>
                  <a:lnTo>
                    <a:pt x="2305" y="340"/>
                  </a:lnTo>
                  <a:lnTo>
                    <a:pt x="2295" y="320"/>
                  </a:lnTo>
                  <a:lnTo>
                    <a:pt x="2277" y="300"/>
                  </a:lnTo>
                  <a:lnTo>
                    <a:pt x="2254" y="280"/>
                  </a:lnTo>
                  <a:lnTo>
                    <a:pt x="2222" y="260"/>
                  </a:lnTo>
                  <a:lnTo>
                    <a:pt x="2217" y="257"/>
                  </a:lnTo>
                  <a:lnTo>
                    <a:pt x="2181" y="234"/>
                  </a:lnTo>
                  <a:lnTo>
                    <a:pt x="2139" y="214"/>
                  </a:lnTo>
                  <a:lnTo>
                    <a:pt x="2093" y="192"/>
                  </a:lnTo>
                  <a:lnTo>
                    <a:pt x="2043" y="171"/>
                  </a:lnTo>
                  <a:lnTo>
                    <a:pt x="1988" y="151"/>
                  </a:lnTo>
                  <a:lnTo>
                    <a:pt x="1930" y="129"/>
                  </a:lnTo>
                  <a:lnTo>
                    <a:pt x="1867" y="106"/>
                  </a:lnTo>
                  <a:lnTo>
                    <a:pt x="1804" y="86"/>
                  </a:lnTo>
                  <a:lnTo>
                    <a:pt x="1671" y="43"/>
                  </a:lnTo>
                  <a:lnTo>
                    <a:pt x="1660" y="71"/>
                  </a:lnTo>
                  <a:lnTo>
                    <a:pt x="1791" y="114"/>
                  </a:lnTo>
                  <a:lnTo>
                    <a:pt x="1854" y="134"/>
                  </a:lnTo>
                  <a:lnTo>
                    <a:pt x="1917" y="156"/>
                  </a:lnTo>
                  <a:lnTo>
                    <a:pt x="1975" y="179"/>
                  </a:lnTo>
                  <a:lnTo>
                    <a:pt x="2030" y="199"/>
                  </a:lnTo>
                  <a:lnTo>
                    <a:pt x="2081" y="219"/>
                  </a:lnTo>
                  <a:lnTo>
                    <a:pt x="2126" y="242"/>
                  </a:lnTo>
                  <a:lnTo>
                    <a:pt x="2169" y="262"/>
                  </a:lnTo>
                  <a:lnTo>
                    <a:pt x="2204" y="285"/>
                  </a:lnTo>
                  <a:lnTo>
                    <a:pt x="2212" y="270"/>
                  </a:lnTo>
                  <a:lnTo>
                    <a:pt x="2199" y="282"/>
                  </a:lnTo>
                  <a:lnTo>
                    <a:pt x="2232" y="302"/>
                  </a:lnTo>
                  <a:lnTo>
                    <a:pt x="2254" y="322"/>
                  </a:lnTo>
                  <a:lnTo>
                    <a:pt x="2272" y="343"/>
                  </a:lnTo>
                  <a:lnTo>
                    <a:pt x="2282" y="363"/>
                  </a:lnTo>
                  <a:lnTo>
                    <a:pt x="2295" y="350"/>
                  </a:lnTo>
                  <a:lnTo>
                    <a:pt x="2280" y="350"/>
                  </a:lnTo>
                  <a:lnTo>
                    <a:pt x="2280" y="370"/>
                  </a:lnTo>
                  <a:lnTo>
                    <a:pt x="2295" y="370"/>
                  </a:lnTo>
                  <a:lnTo>
                    <a:pt x="2285" y="360"/>
                  </a:lnTo>
                  <a:lnTo>
                    <a:pt x="2280" y="383"/>
                  </a:lnTo>
                  <a:lnTo>
                    <a:pt x="2269" y="390"/>
                  </a:lnTo>
                  <a:lnTo>
                    <a:pt x="2259" y="400"/>
                  </a:lnTo>
                  <a:lnTo>
                    <a:pt x="2244" y="413"/>
                  </a:lnTo>
                  <a:lnTo>
                    <a:pt x="2257" y="423"/>
                  </a:lnTo>
                  <a:lnTo>
                    <a:pt x="2249" y="410"/>
                  </a:lnTo>
                  <a:lnTo>
                    <a:pt x="2232" y="423"/>
                  </a:lnTo>
                  <a:lnTo>
                    <a:pt x="2212" y="433"/>
                  </a:lnTo>
                  <a:lnTo>
                    <a:pt x="2189" y="446"/>
                  </a:lnTo>
                  <a:lnTo>
                    <a:pt x="2161" y="458"/>
                  </a:lnTo>
                  <a:lnTo>
                    <a:pt x="2134" y="471"/>
                  </a:lnTo>
                  <a:lnTo>
                    <a:pt x="2068" y="496"/>
                  </a:lnTo>
                  <a:lnTo>
                    <a:pt x="1998" y="521"/>
                  </a:lnTo>
                  <a:lnTo>
                    <a:pt x="1920" y="546"/>
                  </a:lnTo>
                  <a:lnTo>
                    <a:pt x="1834" y="569"/>
                  </a:lnTo>
                  <a:lnTo>
                    <a:pt x="1749" y="592"/>
                  </a:lnTo>
                  <a:lnTo>
                    <a:pt x="1658" y="612"/>
                  </a:lnTo>
                  <a:lnTo>
                    <a:pt x="1666" y="627"/>
                  </a:lnTo>
                  <a:lnTo>
                    <a:pt x="1666" y="612"/>
                  </a:lnTo>
                  <a:lnTo>
                    <a:pt x="1575" y="629"/>
                  </a:lnTo>
                  <a:lnTo>
                    <a:pt x="1484" y="647"/>
                  </a:lnTo>
                  <a:lnTo>
                    <a:pt x="1396" y="660"/>
                  </a:lnTo>
                  <a:lnTo>
                    <a:pt x="1311" y="670"/>
                  </a:lnTo>
                  <a:lnTo>
                    <a:pt x="1233" y="675"/>
                  </a:lnTo>
                  <a:lnTo>
                    <a:pt x="1157" y="677"/>
                  </a:lnTo>
                  <a:lnTo>
                    <a:pt x="1084" y="675"/>
                  </a:lnTo>
                  <a:lnTo>
                    <a:pt x="1004" y="670"/>
                  </a:lnTo>
                  <a:lnTo>
                    <a:pt x="918" y="660"/>
                  </a:lnTo>
                  <a:lnTo>
                    <a:pt x="833" y="647"/>
                  </a:lnTo>
                  <a:lnTo>
                    <a:pt x="742" y="629"/>
                  </a:lnTo>
                  <a:lnTo>
                    <a:pt x="654" y="612"/>
                  </a:lnTo>
                  <a:lnTo>
                    <a:pt x="654" y="627"/>
                  </a:lnTo>
                  <a:lnTo>
                    <a:pt x="659" y="612"/>
                  </a:lnTo>
                  <a:lnTo>
                    <a:pt x="571" y="592"/>
                  </a:lnTo>
                  <a:lnTo>
                    <a:pt x="485" y="569"/>
                  </a:lnTo>
                  <a:lnTo>
                    <a:pt x="402" y="546"/>
                  </a:lnTo>
                  <a:lnTo>
                    <a:pt x="324" y="521"/>
                  </a:lnTo>
                  <a:lnTo>
                    <a:pt x="251" y="496"/>
                  </a:lnTo>
                  <a:lnTo>
                    <a:pt x="186" y="471"/>
                  </a:lnTo>
                  <a:lnTo>
                    <a:pt x="158" y="458"/>
                  </a:lnTo>
                  <a:lnTo>
                    <a:pt x="131" y="446"/>
                  </a:lnTo>
                  <a:lnTo>
                    <a:pt x="108" y="433"/>
                  </a:lnTo>
                  <a:lnTo>
                    <a:pt x="85" y="423"/>
                  </a:lnTo>
                  <a:lnTo>
                    <a:pt x="68" y="410"/>
                  </a:lnTo>
                  <a:lnTo>
                    <a:pt x="63" y="423"/>
                  </a:lnTo>
                  <a:lnTo>
                    <a:pt x="73" y="413"/>
                  </a:lnTo>
                  <a:lnTo>
                    <a:pt x="58" y="400"/>
                  </a:lnTo>
                  <a:lnTo>
                    <a:pt x="45" y="390"/>
                  </a:lnTo>
                  <a:lnTo>
                    <a:pt x="35" y="380"/>
                  </a:lnTo>
                  <a:lnTo>
                    <a:pt x="30" y="368"/>
                  </a:lnTo>
                  <a:lnTo>
                    <a:pt x="20" y="380"/>
                  </a:lnTo>
                  <a:lnTo>
                    <a:pt x="35" y="380"/>
                  </a:lnTo>
                  <a:lnTo>
                    <a:pt x="30" y="370"/>
                  </a:lnTo>
                  <a:lnTo>
                    <a:pt x="32" y="348"/>
                  </a:lnTo>
                  <a:lnTo>
                    <a:pt x="17" y="348"/>
                  </a:lnTo>
                  <a:lnTo>
                    <a:pt x="27" y="358"/>
                  </a:lnTo>
                  <a:lnTo>
                    <a:pt x="37" y="335"/>
                  </a:lnTo>
                  <a:lnTo>
                    <a:pt x="58" y="312"/>
                  </a:lnTo>
                  <a:lnTo>
                    <a:pt x="85" y="290"/>
                  </a:lnTo>
                  <a:lnTo>
                    <a:pt x="118" y="267"/>
                  </a:lnTo>
                  <a:lnTo>
                    <a:pt x="108" y="257"/>
                  </a:lnTo>
                  <a:lnTo>
                    <a:pt x="113" y="270"/>
                  </a:lnTo>
                  <a:lnTo>
                    <a:pt x="153" y="247"/>
                  </a:lnTo>
                  <a:lnTo>
                    <a:pt x="201" y="222"/>
                  </a:lnTo>
                  <a:lnTo>
                    <a:pt x="254" y="199"/>
                  </a:lnTo>
                  <a:lnTo>
                    <a:pt x="309" y="174"/>
                  </a:lnTo>
                  <a:lnTo>
                    <a:pt x="370" y="149"/>
                  </a:lnTo>
                  <a:lnTo>
                    <a:pt x="435" y="126"/>
                  </a:lnTo>
                  <a:lnTo>
                    <a:pt x="500" y="101"/>
                  </a:lnTo>
                  <a:lnTo>
                    <a:pt x="571" y="76"/>
                  </a:lnTo>
                  <a:lnTo>
                    <a:pt x="709" y="28"/>
                  </a:lnTo>
                  <a:close/>
                </a:path>
              </a:pathLst>
            </a:custGeom>
            <a:solidFill>
              <a:srgbClr val="000000"/>
            </a:solidFill>
            <a:ln w="9525">
              <a:noFill/>
              <a:round/>
              <a:headEnd/>
              <a:tailEnd/>
            </a:ln>
          </p:spPr>
          <p:txBody>
            <a:bodyPr/>
            <a:lstStyle/>
            <a:p>
              <a:endParaRPr lang="en-US"/>
            </a:p>
          </p:txBody>
        </p:sp>
        <p:sp>
          <p:nvSpPr>
            <p:cNvPr id="12317" name="Freeform 15"/>
            <p:cNvSpPr>
              <a:spLocks/>
            </p:cNvSpPr>
            <p:nvPr/>
          </p:nvSpPr>
          <p:spPr bwMode="auto">
            <a:xfrm>
              <a:off x="2902" y="2530"/>
              <a:ext cx="156" cy="139"/>
            </a:xfrm>
            <a:custGeom>
              <a:avLst/>
              <a:gdLst>
                <a:gd name="T0" fmla="*/ 156 w 156"/>
                <a:gd name="T1" fmla="*/ 0 h 139"/>
                <a:gd name="T2" fmla="*/ 0 w 156"/>
                <a:gd name="T3" fmla="*/ 28 h 139"/>
                <a:gd name="T4" fmla="*/ 113 w 156"/>
                <a:gd name="T5" fmla="*/ 139 h 139"/>
                <a:gd name="T6" fmla="*/ 156 w 156"/>
                <a:gd name="T7" fmla="*/ 0 h 139"/>
                <a:gd name="T8" fmla="*/ 0 60000 65536"/>
                <a:gd name="T9" fmla="*/ 0 60000 65536"/>
                <a:gd name="T10" fmla="*/ 0 60000 65536"/>
                <a:gd name="T11" fmla="*/ 0 60000 65536"/>
                <a:gd name="T12" fmla="*/ 0 w 156"/>
                <a:gd name="T13" fmla="*/ 0 h 139"/>
                <a:gd name="T14" fmla="*/ 156 w 156"/>
                <a:gd name="T15" fmla="*/ 139 h 139"/>
              </a:gdLst>
              <a:ahLst/>
              <a:cxnLst>
                <a:cxn ang="T8">
                  <a:pos x="T0" y="T1"/>
                </a:cxn>
                <a:cxn ang="T9">
                  <a:pos x="T2" y="T3"/>
                </a:cxn>
                <a:cxn ang="T10">
                  <a:pos x="T4" y="T5"/>
                </a:cxn>
                <a:cxn ang="T11">
                  <a:pos x="T6" y="T7"/>
                </a:cxn>
              </a:cxnLst>
              <a:rect l="T12" t="T13" r="T14" b="T15"/>
              <a:pathLst>
                <a:path w="156" h="139">
                  <a:moveTo>
                    <a:pt x="156" y="0"/>
                  </a:moveTo>
                  <a:lnTo>
                    <a:pt x="0" y="28"/>
                  </a:lnTo>
                  <a:lnTo>
                    <a:pt x="113" y="139"/>
                  </a:lnTo>
                  <a:lnTo>
                    <a:pt x="156" y="0"/>
                  </a:lnTo>
                  <a:close/>
                </a:path>
              </a:pathLst>
            </a:custGeom>
            <a:solidFill>
              <a:srgbClr val="000000"/>
            </a:solidFill>
            <a:ln w="9525">
              <a:noFill/>
              <a:round/>
              <a:headEnd/>
              <a:tailEnd/>
            </a:ln>
          </p:spPr>
          <p:txBody>
            <a:bodyPr/>
            <a:lstStyle/>
            <a:p>
              <a:endParaRPr lang="en-US"/>
            </a:p>
          </p:txBody>
        </p:sp>
      </p:grpSp>
      <p:sp>
        <p:nvSpPr>
          <p:cNvPr id="12298" name="Rectangle 16"/>
          <p:cNvSpPr>
            <a:spLocks noChangeArrowheads="1"/>
          </p:cNvSpPr>
          <p:nvPr/>
        </p:nvSpPr>
        <p:spPr bwMode="auto">
          <a:xfrm>
            <a:off x="3048000" y="4419600"/>
            <a:ext cx="2038350" cy="360363"/>
          </a:xfrm>
          <a:prstGeom prst="rect">
            <a:avLst/>
          </a:prstGeom>
          <a:solidFill>
            <a:srgbClr val="FFFFFF"/>
          </a:solidFill>
          <a:ln w="9525">
            <a:noFill/>
            <a:miter lim="800000"/>
            <a:headEnd/>
            <a:tailEnd/>
          </a:ln>
        </p:spPr>
        <p:txBody>
          <a:bodyPr/>
          <a:lstStyle/>
          <a:p>
            <a:pPr eaLnBrk="1" hangingPunct="1"/>
            <a:endParaRPr lang="en-US" altLang="en-US">
              <a:latin typeface="Georgia" pitchFamily="18" charset="0"/>
            </a:endParaRPr>
          </a:p>
        </p:txBody>
      </p:sp>
      <p:sp>
        <p:nvSpPr>
          <p:cNvPr id="12299" name="Rectangle 17"/>
          <p:cNvSpPr>
            <a:spLocks noChangeArrowheads="1"/>
          </p:cNvSpPr>
          <p:nvPr/>
        </p:nvSpPr>
        <p:spPr bwMode="auto">
          <a:xfrm>
            <a:off x="2819400" y="3529012"/>
            <a:ext cx="2521524" cy="307777"/>
          </a:xfrm>
          <a:prstGeom prst="rect">
            <a:avLst/>
          </a:prstGeom>
          <a:noFill/>
          <a:ln w="9525">
            <a:noFill/>
            <a:miter lim="800000"/>
            <a:headEnd/>
            <a:tailEnd/>
          </a:ln>
        </p:spPr>
        <p:txBody>
          <a:bodyPr wrap="none" lIns="0" tIns="0" rIns="0" bIns="0">
            <a:spAutoFit/>
          </a:bodyPr>
          <a:lstStyle/>
          <a:p>
            <a:pPr eaLnBrk="1" hangingPunct="1"/>
            <a:r>
              <a:rPr lang="en-US" altLang="en-US" sz="2000" b="1">
                <a:solidFill>
                  <a:srgbClr val="000000"/>
                </a:solidFill>
                <a:latin typeface="Arial" panose="020B0604020202020204" pitchFamily="34" charset="0"/>
                <a:cs typeface="Arial" panose="020B0604020202020204" pitchFamily="34" charset="0"/>
              </a:rPr>
              <a:t>Manufacturing Cycle</a:t>
            </a:r>
            <a:endParaRPr lang="en-US" altLang="en-US" sz="1600">
              <a:latin typeface="Arial" panose="020B0604020202020204" pitchFamily="34" charset="0"/>
              <a:cs typeface="Arial" panose="020B0604020202020204" pitchFamily="34" charset="0"/>
            </a:endParaRPr>
          </a:p>
        </p:txBody>
      </p:sp>
      <p:grpSp>
        <p:nvGrpSpPr>
          <p:cNvPr id="12300" name="Group 18"/>
          <p:cNvGrpSpPr>
            <a:grpSpLocks/>
          </p:cNvGrpSpPr>
          <p:nvPr/>
        </p:nvGrpSpPr>
        <p:grpSpPr bwMode="auto">
          <a:xfrm>
            <a:off x="2170113" y="4129087"/>
            <a:ext cx="3667125" cy="1146175"/>
            <a:chOff x="1367" y="3210"/>
            <a:chExt cx="2310" cy="722"/>
          </a:xfrm>
        </p:grpSpPr>
        <p:sp>
          <p:nvSpPr>
            <p:cNvPr id="12314" name="Freeform 19"/>
            <p:cNvSpPr>
              <a:spLocks/>
            </p:cNvSpPr>
            <p:nvPr/>
          </p:nvSpPr>
          <p:spPr bwMode="auto">
            <a:xfrm>
              <a:off x="1367" y="3225"/>
              <a:ext cx="2310" cy="707"/>
            </a:xfrm>
            <a:custGeom>
              <a:avLst/>
              <a:gdLst>
                <a:gd name="T0" fmla="*/ 558 w 2310"/>
                <a:gd name="T1" fmla="*/ 47 h 707"/>
                <a:gd name="T2" fmla="*/ 357 w 2310"/>
                <a:gd name="T3" fmla="*/ 120 h 707"/>
                <a:gd name="T4" fmla="*/ 188 w 2310"/>
                <a:gd name="T5" fmla="*/ 193 h 707"/>
                <a:gd name="T6" fmla="*/ 95 w 2310"/>
                <a:gd name="T7" fmla="*/ 244 h 707"/>
                <a:gd name="T8" fmla="*/ 15 w 2310"/>
                <a:gd name="T9" fmla="*/ 312 h 707"/>
                <a:gd name="T10" fmla="*/ 0 w 2310"/>
                <a:gd name="T11" fmla="*/ 370 h 707"/>
                <a:gd name="T12" fmla="*/ 15 w 2310"/>
                <a:gd name="T13" fmla="*/ 402 h 707"/>
                <a:gd name="T14" fmla="*/ 50 w 2310"/>
                <a:gd name="T15" fmla="*/ 435 h 707"/>
                <a:gd name="T16" fmla="*/ 95 w 2310"/>
                <a:gd name="T17" fmla="*/ 460 h 707"/>
                <a:gd name="T18" fmla="*/ 173 w 2310"/>
                <a:gd name="T19" fmla="*/ 498 h 707"/>
                <a:gd name="T20" fmla="*/ 390 w 2310"/>
                <a:gd name="T21" fmla="*/ 573 h 707"/>
                <a:gd name="T22" fmla="*/ 646 w 2310"/>
                <a:gd name="T23" fmla="*/ 639 h 707"/>
                <a:gd name="T24" fmla="*/ 833 w 2310"/>
                <a:gd name="T25" fmla="*/ 676 h 707"/>
                <a:gd name="T26" fmla="*/ 1084 w 2310"/>
                <a:gd name="T27" fmla="*/ 704 h 707"/>
                <a:gd name="T28" fmla="*/ 1311 w 2310"/>
                <a:gd name="T29" fmla="*/ 699 h 707"/>
                <a:gd name="T30" fmla="*/ 1575 w 2310"/>
                <a:gd name="T31" fmla="*/ 659 h 707"/>
                <a:gd name="T32" fmla="*/ 1761 w 2310"/>
                <a:gd name="T33" fmla="*/ 619 h 707"/>
                <a:gd name="T34" fmla="*/ 2010 w 2310"/>
                <a:gd name="T35" fmla="*/ 548 h 707"/>
                <a:gd name="T36" fmla="*/ 2174 w 2310"/>
                <a:gd name="T37" fmla="*/ 485 h 707"/>
                <a:gd name="T38" fmla="*/ 2244 w 2310"/>
                <a:gd name="T39" fmla="*/ 450 h 707"/>
                <a:gd name="T40" fmla="*/ 2282 w 2310"/>
                <a:gd name="T41" fmla="*/ 422 h 707"/>
                <a:gd name="T42" fmla="*/ 2307 w 2310"/>
                <a:gd name="T43" fmla="*/ 382 h 707"/>
                <a:gd name="T44" fmla="*/ 2305 w 2310"/>
                <a:gd name="T45" fmla="*/ 339 h 707"/>
                <a:gd name="T46" fmla="*/ 2254 w 2310"/>
                <a:gd name="T47" fmla="*/ 279 h 707"/>
                <a:gd name="T48" fmla="*/ 2181 w 2310"/>
                <a:gd name="T49" fmla="*/ 234 h 707"/>
                <a:gd name="T50" fmla="*/ 2043 w 2310"/>
                <a:gd name="T51" fmla="*/ 171 h 707"/>
                <a:gd name="T52" fmla="*/ 1867 w 2310"/>
                <a:gd name="T53" fmla="*/ 105 h 707"/>
                <a:gd name="T54" fmla="*/ 1660 w 2310"/>
                <a:gd name="T55" fmla="*/ 70 h 707"/>
                <a:gd name="T56" fmla="*/ 1917 w 2310"/>
                <a:gd name="T57" fmla="*/ 156 h 707"/>
                <a:gd name="T58" fmla="*/ 2081 w 2310"/>
                <a:gd name="T59" fmla="*/ 219 h 707"/>
                <a:gd name="T60" fmla="*/ 2204 w 2310"/>
                <a:gd name="T61" fmla="*/ 284 h 707"/>
                <a:gd name="T62" fmla="*/ 2232 w 2310"/>
                <a:gd name="T63" fmla="*/ 302 h 707"/>
                <a:gd name="T64" fmla="*/ 2282 w 2310"/>
                <a:gd name="T65" fmla="*/ 362 h 707"/>
                <a:gd name="T66" fmla="*/ 2280 w 2310"/>
                <a:gd name="T67" fmla="*/ 370 h 707"/>
                <a:gd name="T68" fmla="*/ 2280 w 2310"/>
                <a:gd name="T69" fmla="*/ 382 h 707"/>
                <a:gd name="T70" fmla="*/ 2244 w 2310"/>
                <a:gd name="T71" fmla="*/ 412 h 707"/>
                <a:gd name="T72" fmla="*/ 2232 w 2310"/>
                <a:gd name="T73" fmla="*/ 422 h 707"/>
                <a:gd name="T74" fmla="*/ 2161 w 2310"/>
                <a:gd name="T75" fmla="*/ 458 h 707"/>
                <a:gd name="T76" fmla="*/ 1998 w 2310"/>
                <a:gd name="T77" fmla="*/ 520 h 707"/>
                <a:gd name="T78" fmla="*/ 1749 w 2310"/>
                <a:gd name="T79" fmla="*/ 591 h 707"/>
                <a:gd name="T80" fmla="*/ 1666 w 2310"/>
                <a:gd name="T81" fmla="*/ 611 h 707"/>
                <a:gd name="T82" fmla="*/ 1396 w 2310"/>
                <a:gd name="T83" fmla="*/ 659 h 707"/>
                <a:gd name="T84" fmla="*/ 1157 w 2310"/>
                <a:gd name="T85" fmla="*/ 676 h 707"/>
                <a:gd name="T86" fmla="*/ 918 w 2310"/>
                <a:gd name="T87" fmla="*/ 659 h 707"/>
                <a:gd name="T88" fmla="*/ 654 w 2310"/>
                <a:gd name="T89" fmla="*/ 611 h 707"/>
                <a:gd name="T90" fmla="*/ 571 w 2310"/>
                <a:gd name="T91" fmla="*/ 591 h 707"/>
                <a:gd name="T92" fmla="*/ 324 w 2310"/>
                <a:gd name="T93" fmla="*/ 520 h 707"/>
                <a:gd name="T94" fmla="*/ 158 w 2310"/>
                <a:gd name="T95" fmla="*/ 458 h 707"/>
                <a:gd name="T96" fmla="*/ 85 w 2310"/>
                <a:gd name="T97" fmla="*/ 422 h 707"/>
                <a:gd name="T98" fmla="*/ 73 w 2310"/>
                <a:gd name="T99" fmla="*/ 412 h 707"/>
                <a:gd name="T100" fmla="*/ 35 w 2310"/>
                <a:gd name="T101" fmla="*/ 380 h 707"/>
                <a:gd name="T102" fmla="*/ 35 w 2310"/>
                <a:gd name="T103" fmla="*/ 380 h 707"/>
                <a:gd name="T104" fmla="*/ 17 w 2310"/>
                <a:gd name="T105" fmla="*/ 347 h 707"/>
                <a:gd name="T106" fmla="*/ 58 w 2310"/>
                <a:gd name="T107" fmla="*/ 312 h 707"/>
                <a:gd name="T108" fmla="*/ 108 w 2310"/>
                <a:gd name="T109" fmla="*/ 256 h 707"/>
                <a:gd name="T110" fmla="*/ 201 w 2310"/>
                <a:gd name="T111" fmla="*/ 221 h 707"/>
                <a:gd name="T112" fmla="*/ 370 w 2310"/>
                <a:gd name="T113" fmla="*/ 148 h 707"/>
                <a:gd name="T114" fmla="*/ 571 w 2310"/>
                <a:gd name="T115" fmla="*/ 75 h 70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310"/>
                <a:gd name="T175" fmla="*/ 0 h 707"/>
                <a:gd name="T176" fmla="*/ 2310 w 2310"/>
                <a:gd name="T177" fmla="*/ 707 h 70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310" h="707">
                  <a:moveTo>
                    <a:pt x="709" y="27"/>
                  </a:moveTo>
                  <a:lnTo>
                    <a:pt x="699" y="0"/>
                  </a:lnTo>
                  <a:lnTo>
                    <a:pt x="558" y="47"/>
                  </a:lnTo>
                  <a:lnTo>
                    <a:pt x="488" y="73"/>
                  </a:lnTo>
                  <a:lnTo>
                    <a:pt x="422" y="98"/>
                  </a:lnTo>
                  <a:lnTo>
                    <a:pt x="357" y="120"/>
                  </a:lnTo>
                  <a:lnTo>
                    <a:pt x="297" y="146"/>
                  </a:lnTo>
                  <a:lnTo>
                    <a:pt x="241" y="171"/>
                  </a:lnTo>
                  <a:lnTo>
                    <a:pt x="188" y="193"/>
                  </a:lnTo>
                  <a:lnTo>
                    <a:pt x="141" y="219"/>
                  </a:lnTo>
                  <a:lnTo>
                    <a:pt x="100" y="241"/>
                  </a:lnTo>
                  <a:lnTo>
                    <a:pt x="95" y="244"/>
                  </a:lnTo>
                  <a:lnTo>
                    <a:pt x="63" y="266"/>
                  </a:lnTo>
                  <a:lnTo>
                    <a:pt x="35" y="289"/>
                  </a:lnTo>
                  <a:lnTo>
                    <a:pt x="15" y="312"/>
                  </a:lnTo>
                  <a:lnTo>
                    <a:pt x="5" y="334"/>
                  </a:lnTo>
                  <a:lnTo>
                    <a:pt x="2" y="347"/>
                  </a:lnTo>
                  <a:lnTo>
                    <a:pt x="0" y="370"/>
                  </a:lnTo>
                  <a:lnTo>
                    <a:pt x="5" y="380"/>
                  </a:lnTo>
                  <a:lnTo>
                    <a:pt x="7" y="390"/>
                  </a:lnTo>
                  <a:lnTo>
                    <a:pt x="15" y="402"/>
                  </a:lnTo>
                  <a:lnTo>
                    <a:pt x="22" y="412"/>
                  </a:lnTo>
                  <a:lnTo>
                    <a:pt x="35" y="422"/>
                  </a:lnTo>
                  <a:lnTo>
                    <a:pt x="50" y="435"/>
                  </a:lnTo>
                  <a:lnTo>
                    <a:pt x="55" y="437"/>
                  </a:lnTo>
                  <a:lnTo>
                    <a:pt x="73" y="450"/>
                  </a:lnTo>
                  <a:lnTo>
                    <a:pt x="95" y="460"/>
                  </a:lnTo>
                  <a:lnTo>
                    <a:pt x="118" y="473"/>
                  </a:lnTo>
                  <a:lnTo>
                    <a:pt x="146" y="485"/>
                  </a:lnTo>
                  <a:lnTo>
                    <a:pt x="173" y="498"/>
                  </a:lnTo>
                  <a:lnTo>
                    <a:pt x="239" y="523"/>
                  </a:lnTo>
                  <a:lnTo>
                    <a:pt x="312" y="548"/>
                  </a:lnTo>
                  <a:lnTo>
                    <a:pt x="390" y="573"/>
                  </a:lnTo>
                  <a:lnTo>
                    <a:pt x="473" y="596"/>
                  </a:lnTo>
                  <a:lnTo>
                    <a:pt x="558" y="619"/>
                  </a:lnTo>
                  <a:lnTo>
                    <a:pt x="646" y="639"/>
                  </a:lnTo>
                  <a:lnTo>
                    <a:pt x="654" y="641"/>
                  </a:lnTo>
                  <a:lnTo>
                    <a:pt x="742" y="659"/>
                  </a:lnTo>
                  <a:lnTo>
                    <a:pt x="833" y="676"/>
                  </a:lnTo>
                  <a:lnTo>
                    <a:pt x="918" y="689"/>
                  </a:lnTo>
                  <a:lnTo>
                    <a:pt x="1004" y="699"/>
                  </a:lnTo>
                  <a:lnTo>
                    <a:pt x="1084" y="704"/>
                  </a:lnTo>
                  <a:lnTo>
                    <a:pt x="1157" y="707"/>
                  </a:lnTo>
                  <a:lnTo>
                    <a:pt x="1233" y="704"/>
                  </a:lnTo>
                  <a:lnTo>
                    <a:pt x="1311" y="699"/>
                  </a:lnTo>
                  <a:lnTo>
                    <a:pt x="1396" y="689"/>
                  </a:lnTo>
                  <a:lnTo>
                    <a:pt x="1484" y="676"/>
                  </a:lnTo>
                  <a:lnTo>
                    <a:pt x="1575" y="659"/>
                  </a:lnTo>
                  <a:lnTo>
                    <a:pt x="1666" y="641"/>
                  </a:lnTo>
                  <a:lnTo>
                    <a:pt x="1671" y="639"/>
                  </a:lnTo>
                  <a:lnTo>
                    <a:pt x="1761" y="619"/>
                  </a:lnTo>
                  <a:lnTo>
                    <a:pt x="1847" y="596"/>
                  </a:lnTo>
                  <a:lnTo>
                    <a:pt x="1932" y="573"/>
                  </a:lnTo>
                  <a:lnTo>
                    <a:pt x="2010" y="548"/>
                  </a:lnTo>
                  <a:lnTo>
                    <a:pt x="2081" y="523"/>
                  </a:lnTo>
                  <a:lnTo>
                    <a:pt x="2146" y="498"/>
                  </a:lnTo>
                  <a:lnTo>
                    <a:pt x="2174" y="485"/>
                  </a:lnTo>
                  <a:lnTo>
                    <a:pt x="2202" y="473"/>
                  </a:lnTo>
                  <a:lnTo>
                    <a:pt x="2224" y="460"/>
                  </a:lnTo>
                  <a:lnTo>
                    <a:pt x="2244" y="450"/>
                  </a:lnTo>
                  <a:lnTo>
                    <a:pt x="2262" y="437"/>
                  </a:lnTo>
                  <a:lnTo>
                    <a:pt x="2267" y="435"/>
                  </a:lnTo>
                  <a:lnTo>
                    <a:pt x="2282" y="422"/>
                  </a:lnTo>
                  <a:lnTo>
                    <a:pt x="2292" y="412"/>
                  </a:lnTo>
                  <a:lnTo>
                    <a:pt x="2302" y="400"/>
                  </a:lnTo>
                  <a:lnTo>
                    <a:pt x="2307" y="382"/>
                  </a:lnTo>
                  <a:lnTo>
                    <a:pt x="2310" y="370"/>
                  </a:lnTo>
                  <a:lnTo>
                    <a:pt x="2310" y="349"/>
                  </a:lnTo>
                  <a:lnTo>
                    <a:pt x="2305" y="339"/>
                  </a:lnTo>
                  <a:lnTo>
                    <a:pt x="2295" y="319"/>
                  </a:lnTo>
                  <a:lnTo>
                    <a:pt x="2277" y="299"/>
                  </a:lnTo>
                  <a:lnTo>
                    <a:pt x="2254" y="279"/>
                  </a:lnTo>
                  <a:lnTo>
                    <a:pt x="2222" y="259"/>
                  </a:lnTo>
                  <a:lnTo>
                    <a:pt x="2217" y="256"/>
                  </a:lnTo>
                  <a:lnTo>
                    <a:pt x="2181" y="234"/>
                  </a:lnTo>
                  <a:lnTo>
                    <a:pt x="2139" y="214"/>
                  </a:lnTo>
                  <a:lnTo>
                    <a:pt x="2093" y="191"/>
                  </a:lnTo>
                  <a:lnTo>
                    <a:pt x="2043" y="171"/>
                  </a:lnTo>
                  <a:lnTo>
                    <a:pt x="1988" y="151"/>
                  </a:lnTo>
                  <a:lnTo>
                    <a:pt x="1930" y="128"/>
                  </a:lnTo>
                  <a:lnTo>
                    <a:pt x="1867" y="105"/>
                  </a:lnTo>
                  <a:lnTo>
                    <a:pt x="1804" y="85"/>
                  </a:lnTo>
                  <a:lnTo>
                    <a:pt x="1671" y="42"/>
                  </a:lnTo>
                  <a:lnTo>
                    <a:pt x="1660" y="70"/>
                  </a:lnTo>
                  <a:lnTo>
                    <a:pt x="1791" y="113"/>
                  </a:lnTo>
                  <a:lnTo>
                    <a:pt x="1854" y="133"/>
                  </a:lnTo>
                  <a:lnTo>
                    <a:pt x="1917" y="156"/>
                  </a:lnTo>
                  <a:lnTo>
                    <a:pt x="1975" y="178"/>
                  </a:lnTo>
                  <a:lnTo>
                    <a:pt x="2030" y="198"/>
                  </a:lnTo>
                  <a:lnTo>
                    <a:pt x="2081" y="219"/>
                  </a:lnTo>
                  <a:lnTo>
                    <a:pt x="2126" y="241"/>
                  </a:lnTo>
                  <a:lnTo>
                    <a:pt x="2169" y="261"/>
                  </a:lnTo>
                  <a:lnTo>
                    <a:pt x="2204" y="284"/>
                  </a:lnTo>
                  <a:lnTo>
                    <a:pt x="2212" y="269"/>
                  </a:lnTo>
                  <a:lnTo>
                    <a:pt x="2199" y="281"/>
                  </a:lnTo>
                  <a:lnTo>
                    <a:pt x="2232" y="302"/>
                  </a:lnTo>
                  <a:lnTo>
                    <a:pt x="2254" y="322"/>
                  </a:lnTo>
                  <a:lnTo>
                    <a:pt x="2272" y="342"/>
                  </a:lnTo>
                  <a:lnTo>
                    <a:pt x="2282" y="362"/>
                  </a:lnTo>
                  <a:lnTo>
                    <a:pt x="2295" y="349"/>
                  </a:lnTo>
                  <a:lnTo>
                    <a:pt x="2280" y="349"/>
                  </a:lnTo>
                  <a:lnTo>
                    <a:pt x="2280" y="370"/>
                  </a:lnTo>
                  <a:lnTo>
                    <a:pt x="2295" y="370"/>
                  </a:lnTo>
                  <a:lnTo>
                    <a:pt x="2285" y="359"/>
                  </a:lnTo>
                  <a:lnTo>
                    <a:pt x="2280" y="382"/>
                  </a:lnTo>
                  <a:lnTo>
                    <a:pt x="2269" y="390"/>
                  </a:lnTo>
                  <a:lnTo>
                    <a:pt x="2259" y="400"/>
                  </a:lnTo>
                  <a:lnTo>
                    <a:pt x="2244" y="412"/>
                  </a:lnTo>
                  <a:lnTo>
                    <a:pt x="2257" y="422"/>
                  </a:lnTo>
                  <a:lnTo>
                    <a:pt x="2249" y="410"/>
                  </a:lnTo>
                  <a:lnTo>
                    <a:pt x="2232" y="422"/>
                  </a:lnTo>
                  <a:lnTo>
                    <a:pt x="2212" y="432"/>
                  </a:lnTo>
                  <a:lnTo>
                    <a:pt x="2189" y="445"/>
                  </a:lnTo>
                  <a:lnTo>
                    <a:pt x="2161" y="458"/>
                  </a:lnTo>
                  <a:lnTo>
                    <a:pt x="2134" y="470"/>
                  </a:lnTo>
                  <a:lnTo>
                    <a:pt x="2068" y="495"/>
                  </a:lnTo>
                  <a:lnTo>
                    <a:pt x="1998" y="520"/>
                  </a:lnTo>
                  <a:lnTo>
                    <a:pt x="1920" y="546"/>
                  </a:lnTo>
                  <a:lnTo>
                    <a:pt x="1834" y="568"/>
                  </a:lnTo>
                  <a:lnTo>
                    <a:pt x="1749" y="591"/>
                  </a:lnTo>
                  <a:lnTo>
                    <a:pt x="1658" y="611"/>
                  </a:lnTo>
                  <a:lnTo>
                    <a:pt x="1666" y="626"/>
                  </a:lnTo>
                  <a:lnTo>
                    <a:pt x="1666" y="611"/>
                  </a:lnTo>
                  <a:lnTo>
                    <a:pt x="1575" y="629"/>
                  </a:lnTo>
                  <a:lnTo>
                    <a:pt x="1484" y="646"/>
                  </a:lnTo>
                  <a:lnTo>
                    <a:pt x="1396" y="659"/>
                  </a:lnTo>
                  <a:lnTo>
                    <a:pt x="1311" y="669"/>
                  </a:lnTo>
                  <a:lnTo>
                    <a:pt x="1233" y="674"/>
                  </a:lnTo>
                  <a:lnTo>
                    <a:pt x="1157" y="676"/>
                  </a:lnTo>
                  <a:lnTo>
                    <a:pt x="1084" y="674"/>
                  </a:lnTo>
                  <a:lnTo>
                    <a:pt x="1004" y="669"/>
                  </a:lnTo>
                  <a:lnTo>
                    <a:pt x="918" y="659"/>
                  </a:lnTo>
                  <a:lnTo>
                    <a:pt x="833" y="646"/>
                  </a:lnTo>
                  <a:lnTo>
                    <a:pt x="742" y="629"/>
                  </a:lnTo>
                  <a:lnTo>
                    <a:pt x="654" y="611"/>
                  </a:lnTo>
                  <a:lnTo>
                    <a:pt x="654" y="626"/>
                  </a:lnTo>
                  <a:lnTo>
                    <a:pt x="659" y="611"/>
                  </a:lnTo>
                  <a:lnTo>
                    <a:pt x="571" y="591"/>
                  </a:lnTo>
                  <a:lnTo>
                    <a:pt x="485" y="568"/>
                  </a:lnTo>
                  <a:lnTo>
                    <a:pt x="402" y="546"/>
                  </a:lnTo>
                  <a:lnTo>
                    <a:pt x="324" y="520"/>
                  </a:lnTo>
                  <a:lnTo>
                    <a:pt x="251" y="495"/>
                  </a:lnTo>
                  <a:lnTo>
                    <a:pt x="186" y="470"/>
                  </a:lnTo>
                  <a:lnTo>
                    <a:pt x="158" y="458"/>
                  </a:lnTo>
                  <a:lnTo>
                    <a:pt x="131" y="445"/>
                  </a:lnTo>
                  <a:lnTo>
                    <a:pt x="108" y="432"/>
                  </a:lnTo>
                  <a:lnTo>
                    <a:pt x="85" y="422"/>
                  </a:lnTo>
                  <a:lnTo>
                    <a:pt x="68" y="410"/>
                  </a:lnTo>
                  <a:lnTo>
                    <a:pt x="63" y="422"/>
                  </a:lnTo>
                  <a:lnTo>
                    <a:pt x="73" y="412"/>
                  </a:lnTo>
                  <a:lnTo>
                    <a:pt x="58" y="400"/>
                  </a:lnTo>
                  <a:lnTo>
                    <a:pt x="45" y="390"/>
                  </a:lnTo>
                  <a:lnTo>
                    <a:pt x="35" y="380"/>
                  </a:lnTo>
                  <a:lnTo>
                    <a:pt x="30" y="367"/>
                  </a:lnTo>
                  <a:lnTo>
                    <a:pt x="20" y="380"/>
                  </a:lnTo>
                  <a:lnTo>
                    <a:pt x="35" y="380"/>
                  </a:lnTo>
                  <a:lnTo>
                    <a:pt x="30" y="370"/>
                  </a:lnTo>
                  <a:lnTo>
                    <a:pt x="32" y="347"/>
                  </a:lnTo>
                  <a:lnTo>
                    <a:pt x="17" y="347"/>
                  </a:lnTo>
                  <a:lnTo>
                    <a:pt x="27" y="357"/>
                  </a:lnTo>
                  <a:lnTo>
                    <a:pt x="37" y="334"/>
                  </a:lnTo>
                  <a:lnTo>
                    <a:pt x="58" y="312"/>
                  </a:lnTo>
                  <a:lnTo>
                    <a:pt x="85" y="289"/>
                  </a:lnTo>
                  <a:lnTo>
                    <a:pt x="118" y="266"/>
                  </a:lnTo>
                  <a:lnTo>
                    <a:pt x="108" y="256"/>
                  </a:lnTo>
                  <a:lnTo>
                    <a:pt x="113" y="269"/>
                  </a:lnTo>
                  <a:lnTo>
                    <a:pt x="153" y="246"/>
                  </a:lnTo>
                  <a:lnTo>
                    <a:pt x="201" y="221"/>
                  </a:lnTo>
                  <a:lnTo>
                    <a:pt x="254" y="198"/>
                  </a:lnTo>
                  <a:lnTo>
                    <a:pt x="309" y="173"/>
                  </a:lnTo>
                  <a:lnTo>
                    <a:pt x="370" y="148"/>
                  </a:lnTo>
                  <a:lnTo>
                    <a:pt x="435" y="125"/>
                  </a:lnTo>
                  <a:lnTo>
                    <a:pt x="500" y="100"/>
                  </a:lnTo>
                  <a:lnTo>
                    <a:pt x="571" y="75"/>
                  </a:lnTo>
                  <a:lnTo>
                    <a:pt x="709" y="27"/>
                  </a:lnTo>
                  <a:close/>
                </a:path>
              </a:pathLst>
            </a:custGeom>
            <a:solidFill>
              <a:srgbClr val="000000"/>
            </a:solidFill>
            <a:ln w="9525">
              <a:noFill/>
              <a:round/>
              <a:headEnd/>
              <a:tailEnd/>
            </a:ln>
          </p:spPr>
          <p:txBody>
            <a:bodyPr/>
            <a:lstStyle/>
            <a:p>
              <a:endParaRPr lang="en-US"/>
            </a:p>
          </p:txBody>
        </p:sp>
        <p:sp>
          <p:nvSpPr>
            <p:cNvPr id="12315" name="Freeform 20"/>
            <p:cNvSpPr>
              <a:spLocks/>
            </p:cNvSpPr>
            <p:nvPr/>
          </p:nvSpPr>
          <p:spPr bwMode="auto">
            <a:xfrm>
              <a:off x="2902" y="3210"/>
              <a:ext cx="156" cy="138"/>
            </a:xfrm>
            <a:custGeom>
              <a:avLst/>
              <a:gdLst>
                <a:gd name="T0" fmla="*/ 156 w 156"/>
                <a:gd name="T1" fmla="*/ 0 h 138"/>
                <a:gd name="T2" fmla="*/ 0 w 156"/>
                <a:gd name="T3" fmla="*/ 27 h 138"/>
                <a:gd name="T4" fmla="*/ 113 w 156"/>
                <a:gd name="T5" fmla="*/ 138 h 138"/>
                <a:gd name="T6" fmla="*/ 156 w 156"/>
                <a:gd name="T7" fmla="*/ 0 h 138"/>
                <a:gd name="T8" fmla="*/ 0 60000 65536"/>
                <a:gd name="T9" fmla="*/ 0 60000 65536"/>
                <a:gd name="T10" fmla="*/ 0 60000 65536"/>
                <a:gd name="T11" fmla="*/ 0 60000 65536"/>
                <a:gd name="T12" fmla="*/ 0 w 156"/>
                <a:gd name="T13" fmla="*/ 0 h 138"/>
                <a:gd name="T14" fmla="*/ 156 w 156"/>
                <a:gd name="T15" fmla="*/ 138 h 138"/>
              </a:gdLst>
              <a:ahLst/>
              <a:cxnLst>
                <a:cxn ang="T8">
                  <a:pos x="T0" y="T1"/>
                </a:cxn>
                <a:cxn ang="T9">
                  <a:pos x="T2" y="T3"/>
                </a:cxn>
                <a:cxn ang="T10">
                  <a:pos x="T4" y="T5"/>
                </a:cxn>
                <a:cxn ang="T11">
                  <a:pos x="T6" y="T7"/>
                </a:cxn>
              </a:cxnLst>
              <a:rect l="T12" t="T13" r="T14" b="T15"/>
              <a:pathLst>
                <a:path w="156" h="138">
                  <a:moveTo>
                    <a:pt x="156" y="0"/>
                  </a:moveTo>
                  <a:lnTo>
                    <a:pt x="0" y="27"/>
                  </a:lnTo>
                  <a:lnTo>
                    <a:pt x="113" y="138"/>
                  </a:lnTo>
                  <a:lnTo>
                    <a:pt x="156" y="0"/>
                  </a:lnTo>
                  <a:close/>
                </a:path>
              </a:pathLst>
            </a:custGeom>
            <a:solidFill>
              <a:srgbClr val="000000"/>
            </a:solidFill>
            <a:ln w="9525">
              <a:noFill/>
              <a:round/>
              <a:headEnd/>
              <a:tailEnd/>
            </a:ln>
          </p:spPr>
          <p:txBody>
            <a:bodyPr/>
            <a:lstStyle/>
            <a:p>
              <a:endParaRPr lang="en-US"/>
            </a:p>
          </p:txBody>
        </p:sp>
      </p:grpSp>
      <p:sp>
        <p:nvSpPr>
          <p:cNvPr id="12302" name="Rectangle 22"/>
          <p:cNvSpPr>
            <a:spLocks noChangeArrowheads="1"/>
          </p:cNvSpPr>
          <p:nvPr/>
        </p:nvSpPr>
        <p:spPr bwMode="auto">
          <a:xfrm>
            <a:off x="2895600" y="4595812"/>
            <a:ext cx="2337178" cy="307777"/>
          </a:xfrm>
          <a:prstGeom prst="rect">
            <a:avLst/>
          </a:prstGeom>
          <a:noFill/>
          <a:ln w="9525">
            <a:noFill/>
            <a:miter lim="800000"/>
            <a:headEnd/>
            <a:tailEnd/>
          </a:ln>
        </p:spPr>
        <p:txBody>
          <a:bodyPr wrap="none" lIns="0" tIns="0" rIns="0" bIns="0">
            <a:spAutoFit/>
          </a:bodyPr>
          <a:lstStyle/>
          <a:p>
            <a:pPr eaLnBrk="1" hangingPunct="1"/>
            <a:r>
              <a:rPr lang="en-US" altLang="en-US" sz="2000" b="1">
                <a:solidFill>
                  <a:srgbClr val="000000"/>
                </a:solidFill>
                <a:latin typeface="Arial" panose="020B0604020202020204" pitchFamily="34" charset="0"/>
                <a:cs typeface="Arial" panose="020B0604020202020204" pitchFamily="34" charset="0"/>
              </a:rPr>
              <a:t>Procurement Cycle</a:t>
            </a:r>
            <a:endParaRPr lang="en-US" altLang="en-US" sz="1600">
              <a:latin typeface="Arial" panose="020B0604020202020204" pitchFamily="34" charset="0"/>
              <a:cs typeface="Arial" panose="020B0604020202020204" pitchFamily="34" charset="0"/>
            </a:endParaRPr>
          </a:p>
        </p:txBody>
      </p:sp>
      <p:sp>
        <p:nvSpPr>
          <p:cNvPr id="12303" name="Rectangle 23"/>
          <p:cNvSpPr>
            <a:spLocks noChangeArrowheads="1"/>
          </p:cNvSpPr>
          <p:nvPr/>
        </p:nvSpPr>
        <p:spPr bwMode="auto">
          <a:xfrm>
            <a:off x="5805488" y="1663700"/>
            <a:ext cx="1317625" cy="360363"/>
          </a:xfrm>
          <a:prstGeom prst="rect">
            <a:avLst/>
          </a:prstGeom>
          <a:solidFill>
            <a:srgbClr val="FFFFFF"/>
          </a:solidFill>
          <a:ln w="9525">
            <a:noFill/>
            <a:miter lim="800000"/>
            <a:headEnd/>
            <a:tailEnd/>
          </a:ln>
        </p:spPr>
        <p:txBody>
          <a:bodyPr/>
          <a:lstStyle/>
          <a:p>
            <a:pPr eaLnBrk="1" hangingPunct="1"/>
            <a:endParaRPr lang="en-US" altLang="en-US">
              <a:latin typeface="Georgia" pitchFamily="18" charset="0"/>
            </a:endParaRPr>
          </a:p>
        </p:txBody>
      </p:sp>
      <p:sp>
        <p:nvSpPr>
          <p:cNvPr id="12304" name="Rectangle 24"/>
          <p:cNvSpPr>
            <a:spLocks noChangeArrowheads="1"/>
          </p:cNvSpPr>
          <p:nvPr/>
        </p:nvSpPr>
        <p:spPr bwMode="auto">
          <a:xfrm>
            <a:off x="5867400" y="926068"/>
            <a:ext cx="1437894" cy="369332"/>
          </a:xfrm>
          <a:prstGeom prst="rect">
            <a:avLst/>
          </a:prstGeom>
          <a:noFill/>
          <a:ln w="9525">
            <a:noFill/>
            <a:miter lim="800000"/>
            <a:headEnd/>
            <a:tailEnd/>
          </a:ln>
        </p:spPr>
        <p:txBody>
          <a:bodyPr wrap="none" lIns="0" tIns="0" rIns="0" bIns="0">
            <a:spAutoFit/>
          </a:bodyPr>
          <a:lstStyle/>
          <a:p>
            <a:pPr eaLnBrk="1" hangingPunct="1"/>
            <a:r>
              <a:rPr lang="en-US" altLang="en-US" sz="2400" b="1" dirty="0">
                <a:solidFill>
                  <a:srgbClr val="000000"/>
                </a:solidFill>
                <a:latin typeface="Arial" panose="020B0604020202020204" pitchFamily="34" charset="0"/>
                <a:cs typeface="Arial" panose="020B0604020202020204" pitchFamily="34" charset="0"/>
              </a:rPr>
              <a:t>Customer</a:t>
            </a:r>
            <a:endParaRPr lang="en-US" altLang="en-US" sz="2400" dirty="0">
              <a:latin typeface="Arial" panose="020B0604020202020204" pitchFamily="34" charset="0"/>
              <a:cs typeface="Arial" panose="020B0604020202020204" pitchFamily="34" charset="0"/>
            </a:endParaRPr>
          </a:p>
        </p:txBody>
      </p:sp>
      <p:sp>
        <p:nvSpPr>
          <p:cNvPr id="12305" name="Rectangle 25"/>
          <p:cNvSpPr>
            <a:spLocks noChangeArrowheads="1"/>
          </p:cNvSpPr>
          <p:nvPr/>
        </p:nvSpPr>
        <p:spPr bwMode="auto">
          <a:xfrm>
            <a:off x="5805488" y="2743200"/>
            <a:ext cx="1317625" cy="358775"/>
          </a:xfrm>
          <a:prstGeom prst="rect">
            <a:avLst/>
          </a:prstGeom>
          <a:solidFill>
            <a:srgbClr val="FFFFFF"/>
          </a:solidFill>
          <a:ln w="9525">
            <a:noFill/>
            <a:miter lim="800000"/>
            <a:headEnd/>
            <a:tailEnd/>
          </a:ln>
        </p:spPr>
        <p:txBody>
          <a:bodyPr/>
          <a:lstStyle/>
          <a:p>
            <a:pPr eaLnBrk="1" hangingPunct="1"/>
            <a:endParaRPr lang="en-US" altLang="en-US">
              <a:latin typeface="Georgia" pitchFamily="18" charset="0"/>
            </a:endParaRPr>
          </a:p>
        </p:txBody>
      </p:sp>
      <p:sp>
        <p:nvSpPr>
          <p:cNvPr id="12306" name="Rectangle 26"/>
          <p:cNvSpPr>
            <a:spLocks noChangeArrowheads="1"/>
          </p:cNvSpPr>
          <p:nvPr/>
        </p:nvSpPr>
        <p:spPr bwMode="auto">
          <a:xfrm>
            <a:off x="5924550" y="1839912"/>
            <a:ext cx="1130118" cy="369332"/>
          </a:xfrm>
          <a:prstGeom prst="rect">
            <a:avLst/>
          </a:prstGeom>
          <a:noFill/>
          <a:ln w="9525">
            <a:noFill/>
            <a:miter lim="800000"/>
            <a:headEnd/>
            <a:tailEnd/>
          </a:ln>
        </p:spPr>
        <p:txBody>
          <a:bodyPr wrap="none" lIns="0" tIns="0" rIns="0" bIns="0">
            <a:spAutoFit/>
          </a:bodyPr>
          <a:lstStyle/>
          <a:p>
            <a:pPr eaLnBrk="1" hangingPunct="1"/>
            <a:r>
              <a:rPr lang="en-US" altLang="en-US" sz="2400" b="1">
                <a:solidFill>
                  <a:srgbClr val="000000"/>
                </a:solidFill>
                <a:latin typeface="Arial" panose="020B0604020202020204" pitchFamily="34" charset="0"/>
                <a:cs typeface="Arial" panose="020B0604020202020204" pitchFamily="34" charset="0"/>
              </a:rPr>
              <a:t>Retailer</a:t>
            </a:r>
            <a:endParaRPr lang="en-US" altLang="en-US" sz="1600">
              <a:latin typeface="Arial" panose="020B0604020202020204" pitchFamily="34" charset="0"/>
              <a:cs typeface="Arial" panose="020B0604020202020204" pitchFamily="34" charset="0"/>
            </a:endParaRPr>
          </a:p>
        </p:txBody>
      </p:sp>
      <p:sp>
        <p:nvSpPr>
          <p:cNvPr id="12307" name="Rectangle 27"/>
          <p:cNvSpPr>
            <a:spLocks noChangeArrowheads="1"/>
          </p:cNvSpPr>
          <p:nvPr/>
        </p:nvSpPr>
        <p:spPr bwMode="auto">
          <a:xfrm>
            <a:off x="5805488" y="3702050"/>
            <a:ext cx="1317625" cy="358775"/>
          </a:xfrm>
          <a:prstGeom prst="rect">
            <a:avLst/>
          </a:prstGeom>
          <a:solidFill>
            <a:srgbClr val="FFFFFF"/>
          </a:solidFill>
          <a:ln w="9525">
            <a:noFill/>
            <a:miter lim="800000"/>
            <a:headEnd/>
            <a:tailEnd/>
          </a:ln>
        </p:spPr>
        <p:txBody>
          <a:bodyPr/>
          <a:lstStyle/>
          <a:p>
            <a:pPr eaLnBrk="1" hangingPunct="1"/>
            <a:endParaRPr lang="en-US" altLang="en-US">
              <a:latin typeface="Georgia" pitchFamily="18" charset="0"/>
            </a:endParaRPr>
          </a:p>
        </p:txBody>
      </p:sp>
      <p:sp>
        <p:nvSpPr>
          <p:cNvPr id="12308" name="Rectangle 28"/>
          <p:cNvSpPr>
            <a:spLocks noChangeArrowheads="1"/>
          </p:cNvSpPr>
          <p:nvPr/>
        </p:nvSpPr>
        <p:spPr bwMode="auto">
          <a:xfrm>
            <a:off x="5924550" y="2798762"/>
            <a:ext cx="1572546" cy="369332"/>
          </a:xfrm>
          <a:prstGeom prst="rect">
            <a:avLst/>
          </a:prstGeom>
          <a:noFill/>
          <a:ln w="9525">
            <a:noFill/>
            <a:miter lim="800000"/>
            <a:headEnd/>
            <a:tailEnd/>
          </a:ln>
        </p:spPr>
        <p:txBody>
          <a:bodyPr wrap="none" lIns="0" tIns="0" rIns="0" bIns="0">
            <a:spAutoFit/>
          </a:bodyPr>
          <a:lstStyle/>
          <a:p>
            <a:pPr eaLnBrk="1" hangingPunct="1"/>
            <a:r>
              <a:rPr lang="en-US" altLang="en-US" sz="2400" b="1">
                <a:solidFill>
                  <a:srgbClr val="000000"/>
                </a:solidFill>
                <a:latin typeface="Arial" panose="020B0604020202020204" pitchFamily="34" charset="0"/>
                <a:cs typeface="Arial" panose="020B0604020202020204" pitchFamily="34" charset="0"/>
              </a:rPr>
              <a:t>Distributor</a:t>
            </a:r>
            <a:endParaRPr lang="en-US" altLang="en-US" sz="2400">
              <a:latin typeface="Arial" panose="020B0604020202020204" pitchFamily="34" charset="0"/>
              <a:cs typeface="Arial" panose="020B0604020202020204" pitchFamily="34" charset="0"/>
            </a:endParaRPr>
          </a:p>
        </p:txBody>
      </p:sp>
      <p:sp>
        <p:nvSpPr>
          <p:cNvPr id="12309" name="Rectangle 29"/>
          <p:cNvSpPr>
            <a:spLocks noChangeArrowheads="1"/>
          </p:cNvSpPr>
          <p:nvPr/>
        </p:nvSpPr>
        <p:spPr bwMode="auto">
          <a:xfrm>
            <a:off x="5805488" y="4899025"/>
            <a:ext cx="1438275" cy="360363"/>
          </a:xfrm>
          <a:prstGeom prst="rect">
            <a:avLst/>
          </a:prstGeom>
          <a:solidFill>
            <a:srgbClr val="FFFFFF"/>
          </a:solidFill>
          <a:ln w="9525">
            <a:noFill/>
            <a:miter lim="800000"/>
            <a:headEnd/>
            <a:tailEnd/>
          </a:ln>
        </p:spPr>
        <p:txBody>
          <a:bodyPr/>
          <a:lstStyle/>
          <a:p>
            <a:pPr eaLnBrk="1" hangingPunct="1"/>
            <a:endParaRPr lang="en-US" altLang="en-US">
              <a:latin typeface="Georgia" pitchFamily="18" charset="0"/>
            </a:endParaRPr>
          </a:p>
        </p:txBody>
      </p:sp>
      <p:sp>
        <p:nvSpPr>
          <p:cNvPr id="12310" name="Rectangle 30"/>
          <p:cNvSpPr>
            <a:spLocks noChangeArrowheads="1"/>
          </p:cNvSpPr>
          <p:nvPr/>
        </p:nvSpPr>
        <p:spPr bwMode="auto">
          <a:xfrm>
            <a:off x="5924550" y="3997325"/>
            <a:ext cx="1950855" cy="369332"/>
          </a:xfrm>
          <a:prstGeom prst="rect">
            <a:avLst/>
          </a:prstGeom>
          <a:noFill/>
          <a:ln w="9525">
            <a:noFill/>
            <a:miter lim="800000"/>
            <a:headEnd/>
            <a:tailEnd/>
          </a:ln>
        </p:spPr>
        <p:txBody>
          <a:bodyPr wrap="none" lIns="0" tIns="0" rIns="0" bIns="0">
            <a:spAutoFit/>
          </a:bodyPr>
          <a:lstStyle/>
          <a:p>
            <a:pPr eaLnBrk="1" hangingPunct="1"/>
            <a:r>
              <a:rPr lang="en-US" altLang="en-US" sz="2400" b="1">
                <a:solidFill>
                  <a:srgbClr val="000000"/>
                </a:solidFill>
                <a:latin typeface="Arial" panose="020B0604020202020204" pitchFamily="34" charset="0"/>
                <a:cs typeface="Arial" panose="020B0604020202020204" pitchFamily="34" charset="0"/>
              </a:rPr>
              <a:t>Manufacturer</a:t>
            </a:r>
            <a:endParaRPr lang="en-US" altLang="en-US" sz="2400">
              <a:latin typeface="Arial" panose="020B0604020202020204" pitchFamily="34" charset="0"/>
              <a:cs typeface="Arial" panose="020B0604020202020204" pitchFamily="34" charset="0"/>
            </a:endParaRPr>
          </a:p>
        </p:txBody>
      </p:sp>
      <p:sp>
        <p:nvSpPr>
          <p:cNvPr id="12312" name="Rectangle 32"/>
          <p:cNvSpPr>
            <a:spLocks noChangeArrowheads="1"/>
          </p:cNvSpPr>
          <p:nvPr/>
        </p:nvSpPr>
        <p:spPr bwMode="auto">
          <a:xfrm>
            <a:off x="5943600" y="4876800"/>
            <a:ext cx="1229504" cy="369332"/>
          </a:xfrm>
          <a:prstGeom prst="rect">
            <a:avLst/>
          </a:prstGeom>
          <a:noFill/>
          <a:ln w="9525">
            <a:noFill/>
            <a:miter lim="800000"/>
            <a:headEnd/>
            <a:tailEnd/>
          </a:ln>
        </p:spPr>
        <p:txBody>
          <a:bodyPr wrap="none" lIns="0" tIns="0" rIns="0" bIns="0">
            <a:spAutoFit/>
          </a:bodyPr>
          <a:lstStyle/>
          <a:p>
            <a:pPr eaLnBrk="1" hangingPunct="1"/>
            <a:r>
              <a:rPr lang="en-US" altLang="en-US" sz="2400" b="1" dirty="0">
                <a:solidFill>
                  <a:srgbClr val="000000"/>
                </a:solidFill>
                <a:latin typeface="Arial" panose="020B0604020202020204" pitchFamily="34" charset="0"/>
                <a:cs typeface="Arial" panose="020B0604020202020204" pitchFamily="34" charset="0"/>
              </a:rPr>
              <a:t>Supplier</a:t>
            </a:r>
            <a:endParaRPr lang="en-US" altLang="en-US" sz="2400" dirty="0">
              <a:latin typeface="Arial" panose="020B0604020202020204" pitchFamily="34" charset="0"/>
              <a:cs typeface="Arial" panose="020B0604020202020204" pitchFamily="34" charset="0"/>
            </a:endParaRPr>
          </a:p>
        </p:txBody>
      </p:sp>
      <p:sp>
        <p:nvSpPr>
          <p:cNvPr id="12313" name="Slide Number Placeholder 1"/>
          <p:cNvSpPr>
            <a:spLocks noGrp="1"/>
          </p:cNvSpPr>
          <p:nvPr>
            <p:ph type="sldNum" sz="quarter" idx="12"/>
          </p:nvPr>
        </p:nvSpPr>
        <p:spPr>
          <a:noFill/>
        </p:spPr>
        <p:txBody>
          <a:bodyPr/>
          <a:lstStyle/>
          <a:p>
            <a:fld id="{27682AE5-3E6A-4286-919C-9376EB72EF62}" type="slidenum">
              <a:rPr lang="en-GB" altLang="en-US"/>
              <a:pPr/>
              <a:t>23</a:t>
            </a:fld>
            <a:endParaRPr lang="en-GB" altLang="en-US"/>
          </a:p>
        </p:txBody>
      </p:sp>
      <p:grpSp>
        <p:nvGrpSpPr>
          <p:cNvPr id="34" name="Group 7"/>
          <p:cNvGrpSpPr>
            <a:grpSpLocks/>
          </p:cNvGrpSpPr>
          <p:nvPr/>
        </p:nvGrpSpPr>
        <p:grpSpPr bwMode="auto">
          <a:xfrm>
            <a:off x="0" y="0"/>
            <a:ext cx="9144000" cy="1066800"/>
            <a:chOff x="0" y="0"/>
            <a:chExt cx="5760" cy="672"/>
          </a:xfrm>
        </p:grpSpPr>
        <p:pic>
          <p:nvPicPr>
            <p:cNvPr id="35" name="Picture 8" descr="Ministr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10" cy="67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9" descr="OPCW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 y="0"/>
              <a:ext cx="576" cy="55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74435316"/>
      </p:ext>
    </p:extLst>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2" name="Rectangle 3"/>
          <p:cNvSpPr>
            <a:spLocks noGrp="1" noChangeArrowheads="1"/>
          </p:cNvSpPr>
          <p:nvPr>
            <p:ph type="title" idx="4294967295"/>
          </p:nvPr>
        </p:nvSpPr>
        <p:spPr>
          <a:xfrm>
            <a:off x="685800" y="0"/>
            <a:ext cx="7772400" cy="762000"/>
          </a:xfrm>
        </p:spPr>
        <p:txBody>
          <a:bodyPr anchor="b"/>
          <a:lstStyle/>
          <a:p>
            <a:r>
              <a:rPr lang="en-US" altLang="en-US" sz="3600" b="1" u="sng" dirty="0" smtClean="0">
                <a:solidFill>
                  <a:schemeClr val="tx1"/>
                </a:solidFill>
                <a:latin typeface="Arial" panose="020B0604020202020204" pitchFamily="34" charset="0"/>
                <a:cs typeface="Arial" panose="020B0604020202020204" pitchFamily="34" charset="0"/>
              </a:rPr>
              <a:t>SUPPLY CHAIN</a:t>
            </a:r>
          </a:p>
        </p:txBody>
      </p:sp>
      <p:sp>
        <p:nvSpPr>
          <p:cNvPr id="185346" name="Rectangle 2"/>
          <p:cNvSpPr>
            <a:spLocks noGrp="1" noChangeArrowheads="1"/>
          </p:cNvSpPr>
          <p:nvPr>
            <p:ph sz="quarter" idx="4294967295"/>
          </p:nvPr>
        </p:nvSpPr>
        <p:spPr>
          <a:xfrm>
            <a:off x="152400" y="1066800"/>
            <a:ext cx="8839200" cy="5410200"/>
          </a:xfrm>
        </p:spPr>
        <p:txBody>
          <a:bodyPr/>
          <a:lstStyle/>
          <a:p>
            <a:pPr algn="just" eaLnBrk="1" hangingPunct="1">
              <a:lnSpc>
                <a:spcPct val="150000"/>
              </a:lnSpc>
              <a:spcBef>
                <a:spcPct val="0"/>
              </a:spcBef>
            </a:pPr>
            <a:r>
              <a:rPr lang="en-US" altLang="en-US" sz="2000" dirty="0">
                <a:solidFill>
                  <a:schemeClr val="tx1"/>
                </a:solidFill>
                <a:latin typeface="Arial" panose="020B0604020202020204" pitchFamily="34" charset="0"/>
                <a:cs typeface="Arial" panose="020B0604020202020204" pitchFamily="34" charset="0"/>
              </a:rPr>
              <a:t>The supply chain is a concatenation of cycles with each cycle at the interface of two successive stages in the supply chain. Each cycle involves the customer stage placing an order and receiving it after it has been supplied by the supplier stage.</a:t>
            </a:r>
          </a:p>
          <a:p>
            <a:pPr algn="just" eaLnBrk="1" hangingPunct="1">
              <a:lnSpc>
                <a:spcPct val="150000"/>
              </a:lnSpc>
              <a:spcBef>
                <a:spcPct val="0"/>
              </a:spcBef>
            </a:pPr>
            <a:r>
              <a:rPr lang="en-US" altLang="en-US" sz="2000" dirty="0">
                <a:solidFill>
                  <a:schemeClr val="tx1"/>
                </a:solidFill>
                <a:latin typeface="Arial" panose="020B0604020202020204" pitchFamily="34" charset="0"/>
                <a:cs typeface="Arial" panose="020B0604020202020204" pitchFamily="34" charset="0"/>
              </a:rPr>
              <a:t>One difference is in size of order. Second difference is in predictability of orders - orders in the procurement cycle are predictable once manufacturing planning has been done.</a:t>
            </a:r>
          </a:p>
          <a:p>
            <a:pPr algn="just" eaLnBrk="1" hangingPunct="1">
              <a:lnSpc>
                <a:spcPct val="150000"/>
              </a:lnSpc>
              <a:spcBef>
                <a:spcPct val="0"/>
              </a:spcBef>
            </a:pPr>
            <a:r>
              <a:rPr lang="en-US" altLang="en-US" sz="2000" dirty="0">
                <a:solidFill>
                  <a:schemeClr val="tx1"/>
                </a:solidFill>
                <a:latin typeface="Arial" panose="020B0604020202020204" pitchFamily="34" charset="0"/>
                <a:cs typeface="Arial" panose="020B0604020202020204" pitchFamily="34" charset="0"/>
              </a:rPr>
              <a:t>This is the predominant view for </a:t>
            </a:r>
            <a:r>
              <a:rPr lang="en-US" altLang="en-US" sz="2000" dirty="0" smtClean="0">
                <a:solidFill>
                  <a:schemeClr val="tx1"/>
                </a:solidFill>
                <a:latin typeface="Arial" panose="020B0604020202020204" pitchFamily="34" charset="0"/>
                <a:cs typeface="Arial" panose="020B0604020202020204" pitchFamily="34" charset="0"/>
              </a:rPr>
              <a:t>Enterprise Resource Planning (ERP) system. </a:t>
            </a:r>
            <a:r>
              <a:rPr lang="en-US" altLang="en-US" sz="2000" dirty="0">
                <a:solidFill>
                  <a:schemeClr val="tx1"/>
                </a:solidFill>
                <a:latin typeface="Arial" panose="020B0604020202020204" pitchFamily="34" charset="0"/>
                <a:cs typeface="Arial" panose="020B0604020202020204" pitchFamily="34" charset="0"/>
              </a:rPr>
              <a:t>It is a transaction level view and clearly defines each process and its owner.</a:t>
            </a:r>
          </a:p>
        </p:txBody>
      </p:sp>
      <p:sp>
        <p:nvSpPr>
          <p:cNvPr id="10244" name="Slide Number Placeholder 1"/>
          <p:cNvSpPr>
            <a:spLocks noGrp="1"/>
          </p:cNvSpPr>
          <p:nvPr>
            <p:ph type="sldNum" sz="quarter" idx="12"/>
          </p:nvPr>
        </p:nvSpPr>
        <p:spPr>
          <a:noFill/>
        </p:spPr>
        <p:txBody>
          <a:bodyPr/>
          <a:lstStyle/>
          <a:p>
            <a:fld id="{8B6D24F2-074A-4EA7-A06D-32A7EC418A93}" type="slidenum">
              <a:rPr lang="en-GB" altLang="en-US"/>
              <a:pPr/>
              <a:t>24</a:t>
            </a:fld>
            <a:endParaRPr lang="en-GB" altLang="en-US"/>
          </a:p>
        </p:txBody>
      </p:sp>
      <p:grpSp>
        <p:nvGrpSpPr>
          <p:cNvPr id="5" name="Group 7"/>
          <p:cNvGrpSpPr>
            <a:grpSpLocks/>
          </p:cNvGrpSpPr>
          <p:nvPr/>
        </p:nvGrpSpPr>
        <p:grpSpPr bwMode="auto">
          <a:xfrm>
            <a:off x="0" y="0"/>
            <a:ext cx="9144000" cy="1066800"/>
            <a:chOff x="0" y="0"/>
            <a:chExt cx="5760" cy="672"/>
          </a:xfrm>
        </p:grpSpPr>
        <p:pic>
          <p:nvPicPr>
            <p:cNvPr id="6" name="Picture 8" descr="Ministr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10" cy="6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OPCW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 y="0"/>
              <a:ext cx="576" cy="55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472441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53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53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53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6"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685800" y="76200"/>
            <a:ext cx="7772400" cy="1143000"/>
          </a:xfrm>
        </p:spPr>
        <p:txBody>
          <a:bodyPr anchor="b"/>
          <a:lstStyle/>
          <a:p>
            <a:r>
              <a:rPr lang="en-US" altLang="en-US" sz="3600" b="1" u="sng" dirty="0" smtClean="0">
                <a:solidFill>
                  <a:schemeClr val="tx1"/>
                </a:solidFill>
                <a:latin typeface="Arial" panose="020B0604020202020204" pitchFamily="34" charset="0"/>
                <a:cs typeface="Arial" panose="020B0604020202020204" pitchFamily="34" charset="0"/>
              </a:rPr>
              <a:t>SUPPLY CHAIN MECHANISM IN PAKISTAN</a:t>
            </a:r>
          </a:p>
        </p:txBody>
      </p:sp>
      <p:sp>
        <p:nvSpPr>
          <p:cNvPr id="14339" name="Content Placeholder 2"/>
          <p:cNvSpPr>
            <a:spLocks noGrp="1"/>
          </p:cNvSpPr>
          <p:nvPr>
            <p:ph sz="quarter" idx="4294967295"/>
          </p:nvPr>
        </p:nvSpPr>
        <p:spPr>
          <a:xfrm>
            <a:off x="331787" y="1447801"/>
            <a:ext cx="8583613" cy="4114800"/>
          </a:xfrm>
        </p:spPr>
        <p:txBody>
          <a:bodyPr/>
          <a:lstStyle/>
          <a:p>
            <a:pPr marL="273050" indent="-273050" algn="just"/>
            <a:r>
              <a:rPr lang="en-US" altLang="en-US" sz="2400" dirty="0" smtClean="0">
                <a:solidFill>
                  <a:schemeClr val="tx1"/>
                </a:solidFill>
                <a:latin typeface="Arial" panose="020B0604020202020204" pitchFamily="34" charset="0"/>
                <a:cs typeface="Arial" panose="020B0604020202020204" pitchFamily="34" charset="0"/>
              </a:rPr>
              <a:t>Preventing any biological, chemical or unauthorized agent to be incorporated into the product.</a:t>
            </a:r>
          </a:p>
          <a:p>
            <a:pPr marL="273050" indent="-273050" algn="just"/>
            <a:r>
              <a:rPr lang="en-US" altLang="en-US" sz="2400" dirty="0" smtClean="0">
                <a:solidFill>
                  <a:schemeClr val="tx1"/>
                </a:solidFill>
                <a:latin typeface="Arial" panose="020B0604020202020204" pitchFamily="34" charset="0"/>
                <a:cs typeface="Arial" panose="020B0604020202020204" pitchFamily="34" charset="0"/>
              </a:rPr>
              <a:t>Preventing any illegal commodity to be intermingled with the shipment.</a:t>
            </a:r>
          </a:p>
          <a:p>
            <a:pPr marL="273050" indent="-273050" algn="just"/>
            <a:r>
              <a:rPr lang="en-US" altLang="en-US" sz="2400" dirty="0" smtClean="0">
                <a:solidFill>
                  <a:schemeClr val="tx1"/>
                </a:solidFill>
                <a:latin typeface="Arial" panose="020B0604020202020204" pitchFamily="34" charset="0"/>
                <a:cs typeface="Arial" panose="020B0604020202020204" pitchFamily="34" charset="0"/>
              </a:rPr>
              <a:t>Preventing transportation assets or a shipment’s contents to be used as a weapon.</a:t>
            </a:r>
          </a:p>
          <a:p>
            <a:pPr marL="273050" indent="-273050" algn="just"/>
            <a:r>
              <a:rPr lang="en-US" altLang="en-US" sz="2400" dirty="0" smtClean="0">
                <a:solidFill>
                  <a:schemeClr val="tx1"/>
                </a:solidFill>
                <a:latin typeface="Arial" panose="020B0604020202020204" pitchFamily="34" charset="0"/>
                <a:cs typeface="Arial" panose="020B0604020202020204" pitchFamily="34" charset="0"/>
              </a:rPr>
              <a:t>Preventing unauthorized access to the product and / or supply chain network.</a:t>
            </a:r>
          </a:p>
          <a:p>
            <a:pPr marL="273050" indent="-273050" algn="just"/>
            <a:r>
              <a:rPr lang="en-US" altLang="en-US" sz="2400" dirty="0" smtClean="0">
                <a:solidFill>
                  <a:schemeClr val="tx1"/>
                </a:solidFill>
                <a:latin typeface="Arial" panose="020B0604020202020204" pitchFamily="34" charset="0"/>
                <a:cs typeface="Arial" panose="020B0604020202020204" pitchFamily="34" charset="0"/>
              </a:rPr>
              <a:t>Preventing disruptions of the supply chain network / infrastructure.</a:t>
            </a:r>
          </a:p>
          <a:p>
            <a:pPr marL="273050" indent="-273050" algn="just"/>
            <a:endParaRPr lang="en-US" altLang="en-US" sz="2400" dirty="0" smtClean="0">
              <a:solidFill>
                <a:schemeClr val="tx1"/>
              </a:solidFill>
              <a:latin typeface="Arial" panose="020B0604020202020204" pitchFamily="34" charset="0"/>
              <a:cs typeface="Arial" panose="020B0604020202020204" pitchFamily="34" charset="0"/>
            </a:endParaRPr>
          </a:p>
        </p:txBody>
      </p:sp>
      <p:sp>
        <p:nvSpPr>
          <p:cNvPr id="14340" name="Slide Number Placeholder 1"/>
          <p:cNvSpPr>
            <a:spLocks noGrp="1"/>
          </p:cNvSpPr>
          <p:nvPr>
            <p:ph type="sldNum" sz="quarter" idx="12"/>
          </p:nvPr>
        </p:nvSpPr>
        <p:spPr>
          <a:noFill/>
        </p:spPr>
        <p:txBody>
          <a:bodyPr/>
          <a:lstStyle/>
          <a:p>
            <a:fld id="{821CF505-2715-4A52-96BD-212D6DAED940}" type="slidenum">
              <a:rPr lang="en-GB" altLang="en-US"/>
              <a:pPr/>
              <a:t>25</a:t>
            </a:fld>
            <a:endParaRPr lang="en-GB" altLang="en-US"/>
          </a:p>
        </p:txBody>
      </p:sp>
      <p:grpSp>
        <p:nvGrpSpPr>
          <p:cNvPr id="5" name="Group 7"/>
          <p:cNvGrpSpPr>
            <a:grpSpLocks/>
          </p:cNvGrpSpPr>
          <p:nvPr/>
        </p:nvGrpSpPr>
        <p:grpSpPr bwMode="auto">
          <a:xfrm>
            <a:off x="0" y="0"/>
            <a:ext cx="9144000" cy="1066800"/>
            <a:chOff x="0" y="0"/>
            <a:chExt cx="5760" cy="672"/>
          </a:xfrm>
        </p:grpSpPr>
        <p:pic>
          <p:nvPicPr>
            <p:cNvPr id="6" name="Picture 8" descr="Ministr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10" cy="6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OPCW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 y="0"/>
              <a:ext cx="576" cy="55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389014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685800" y="0"/>
            <a:ext cx="7772400" cy="838200"/>
          </a:xfrm>
        </p:spPr>
        <p:txBody>
          <a:bodyPr anchor="b"/>
          <a:lstStyle/>
          <a:p>
            <a:r>
              <a:rPr lang="en-US" altLang="en-US" sz="3600" b="1" u="sng" dirty="0" smtClean="0">
                <a:solidFill>
                  <a:schemeClr val="tx1"/>
                </a:solidFill>
                <a:latin typeface="Arial" panose="020B0604020202020204" pitchFamily="34" charset="0"/>
                <a:cs typeface="Arial" panose="020B0604020202020204" pitchFamily="34" charset="0"/>
              </a:rPr>
              <a:t>CHEMICAL</a:t>
            </a:r>
            <a:r>
              <a:rPr lang="en-US" altLang="en-US" sz="3500" b="1" u="sng" dirty="0" smtClean="0">
                <a:solidFill>
                  <a:schemeClr val="tx1"/>
                </a:solidFill>
                <a:latin typeface="Arial" panose="020B0604020202020204" pitchFamily="34" charset="0"/>
                <a:cs typeface="Arial" panose="020B0604020202020204" pitchFamily="34" charset="0"/>
              </a:rPr>
              <a:t> PROFILING</a:t>
            </a:r>
          </a:p>
        </p:txBody>
      </p:sp>
      <p:sp>
        <p:nvSpPr>
          <p:cNvPr id="17411" name="Content Placeholder 2"/>
          <p:cNvSpPr>
            <a:spLocks noGrp="1"/>
          </p:cNvSpPr>
          <p:nvPr>
            <p:ph sz="quarter" idx="4294967295"/>
          </p:nvPr>
        </p:nvSpPr>
        <p:spPr>
          <a:xfrm>
            <a:off x="304800" y="914400"/>
            <a:ext cx="8458200" cy="4103473"/>
          </a:xfrm>
        </p:spPr>
        <p:txBody>
          <a:bodyPr/>
          <a:lstStyle/>
          <a:p>
            <a:pPr algn="just">
              <a:lnSpc>
                <a:spcPct val="150000"/>
              </a:lnSpc>
              <a:defRPr/>
            </a:pPr>
            <a:r>
              <a:rPr lang="en-US" altLang="en-US" sz="2400" dirty="0" smtClean="0">
                <a:solidFill>
                  <a:schemeClr val="tx1"/>
                </a:solidFill>
                <a:latin typeface="Arial" panose="020B0604020202020204" pitchFamily="34" charset="0"/>
                <a:cs typeface="Arial" panose="020B0604020202020204" pitchFamily="34" charset="0"/>
              </a:rPr>
              <a:t>Chemical profile creates an authoritative document which serves as a basis to strengthen the national system for the management of chemicals throughout their life cycle, meeting the necessary obligations under the Convention.</a:t>
            </a:r>
          </a:p>
          <a:p>
            <a:pPr algn="just">
              <a:lnSpc>
                <a:spcPct val="150000"/>
              </a:lnSpc>
              <a:defRPr/>
            </a:pPr>
            <a:r>
              <a:rPr lang="en-US" altLang="en-US" sz="2400" dirty="0" smtClean="0">
                <a:solidFill>
                  <a:schemeClr val="tx1"/>
                </a:solidFill>
                <a:latin typeface="Arial" panose="020B0604020202020204" pitchFamily="34" charset="0"/>
                <a:cs typeface="Arial" panose="020B0604020202020204" pitchFamily="34" charset="0"/>
              </a:rPr>
              <a:t>Chemical Profile update serves as a reference document to identify the gaps that exists and what is needed to bridge the gaps. </a:t>
            </a:r>
          </a:p>
        </p:txBody>
      </p:sp>
      <p:pic>
        <p:nvPicPr>
          <p:cNvPr id="17414" name="Picture 6"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815403"/>
            <a:ext cx="2514600" cy="166159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7613" y="4267200"/>
            <a:ext cx="2556387" cy="153532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6390" name="Slide Number Placeholder 1"/>
          <p:cNvSpPr>
            <a:spLocks noGrp="1"/>
          </p:cNvSpPr>
          <p:nvPr>
            <p:ph type="sldNum" sz="quarter" idx="12"/>
          </p:nvPr>
        </p:nvSpPr>
        <p:spPr>
          <a:noFill/>
        </p:spPr>
        <p:txBody>
          <a:bodyPr/>
          <a:lstStyle/>
          <a:p>
            <a:fld id="{2491F964-3DA7-404E-BD4B-269AC2C6AA49}" type="slidenum">
              <a:rPr lang="en-GB" altLang="en-US"/>
              <a:pPr/>
              <a:t>26</a:t>
            </a:fld>
            <a:endParaRPr lang="en-GB" altLang="en-US"/>
          </a:p>
        </p:txBody>
      </p:sp>
      <p:grpSp>
        <p:nvGrpSpPr>
          <p:cNvPr id="7" name="Group 7"/>
          <p:cNvGrpSpPr>
            <a:grpSpLocks/>
          </p:cNvGrpSpPr>
          <p:nvPr/>
        </p:nvGrpSpPr>
        <p:grpSpPr bwMode="auto">
          <a:xfrm>
            <a:off x="0" y="0"/>
            <a:ext cx="9144000" cy="1066800"/>
            <a:chOff x="0" y="0"/>
            <a:chExt cx="5760" cy="672"/>
          </a:xfrm>
        </p:grpSpPr>
        <p:pic>
          <p:nvPicPr>
            <p:cNvPr id="8" name="Picture 8" descr="Ministry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610" cy="6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OPCW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4" y="0"/>
              <a:ext cx="576" cy="55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127935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76200"/>
            <a:ext cx="7772400" cy="1143000"/>
          </a:xfrm>
        </p:spPr>
        <p:txBody>
          <a:bodyPr/>
          <a:lstStyle/>
          <a:p>
            <a:r>
              <a:rPr lang="en-US" altLang="en-US" sz="3600" b="1" u="sng" dirty="0" smtClean="0">
                <a:solidFill>
                  <a:schemeClr val="tx1"/>
                </a:solidFill>
                <a:latin typeface="Arial" panose="020B0604020202020204" pitchFamily="34" charset="0"/>
                <a:cs typeface="Arial" panose="020B0604020202020204" pitchFamily="34" charset="0"/>
              </a:rPr>
              <a:t>PAKISTAN’S CHEMICAL PROFILING MECHANISM </a:t>
            </a:r>
          </a:p>
        </p:txBody>
      </p:sp>
      <p:sp>
        <p:nvSpPr>
          <p:cNvPr id="18435" name="Content Placeholder 2"/>
          <p:cNvSpPr>
            <a:spLocks noGrp="1"/>
          </p:cNvSpPr>
          <p:nvPr>
            <p:ph idx="1"/>
          </p:nvPr>
        </p:nvSpPr>
        <p:spPr>
          <a:xfrm>
            <a:off x="228600" y="1219200"/>
            <a:ext cx="8610600" cy="4114800"/>
          </a:xfrm>
        </p:spPr>
        <p:txBody>
          <a:bodyPr/>
          <a:lstStyle/>
          <a:p>
            <a:pPr algn="just">
              <a:lnSpc>
                <a:spcPct val="150000"/>
              </a:lnSpc>
              <a:defRPr/>
            </a:pPr>
            <a:r>
              <a:rPr lang="en-US" altLang="en-US" sz="2400" dirty="0" smtClean="0">
                <a:solidFill>
                  <a:schemeClr val="tx1"/>
                </a:solidFill>
                <a:latin typeface="Arial" panose="020B0604020202020204" pitchFamily="34" charset="0"/>
                <a:cs typeface="Arial" panose="020B0604020202020204" pitchFamily="34" charset="0"/>
              </a:rPr>
              <a:t>Pakistan has enforced and implements proper chemical profiling </a:t>
            </a:r>
            <a:r>
              <a:rPr lang="en-US" altLang="en-US" sz="2400" dirty="0" smtClean="0">
                <a:solidFill>
                  <a:schemeClr val="tx1"/>
                </a:solidFill>
                <a:latin typeface="Arial" panose="020B0604020202020204" pitchFamily="34" charset="0"/>
                <a:cs typeface="Arial" panose="020B0604020202020204" pitchFamily="34" charset="0"/>
              </a:rPr>
              <a:t>which allows </a:t>
            </a:r>
            <a:r>
              <a:rPr lang="en-US" altLang="en-US" sz="2400" dirty="0" smtClean="0">
                <a:solidFill>
                  <a:schemeClr val="tx1"/>
                </a:solidFill>
                <a:latin typeface="Arial" panose="020B0604020202020204" pitchFamily="34" charset="0"/>
                <a:cs typeface="Arial" panose="020B0604020202020204" pitchFamily="34" charset="0"/>
              </a:rPr>
              <a:t>its industries to be aware of the hazards posed by the toxicity and volatility of the chemicals.</a:t>
            </a:r>
          </a:p>
          <a:p>
            <a:pPr algn="just">
              <a:lnSpc>
                <a:spcPct val="150000"/>
              </a:lnSpc>
              <a:defRPr/>
            </a:pPr>
            <a:r>
              <a:rPr lang="en-US" altLang="en-US" sz="2400" dirty="0" smtClean="0">
                <a:solidFill>
                  <a:schemeClr val="tx1"/>
                </a:solidFill>
                <a:latin typeface="Arial" panose="020B0604020202020204" pitchFamily="34" charset="0"/>
                <a:cs typeface="Arial" panose="020B0604020202020204" pitchFamily="34" charset="0"/>
              </a:rPr>
              <a:t>This Chemical profiling system essentially allows </a:t>
            </a:r>
            <a:r>
              <a:rPr lang="en-US" altLang="en-US" sz="2400" dirty="0" smtClean="0">
                <a:solidFill>
                  <a:schemeClr val="tx1"/>
                </a:solidFill>
                <a:latin typeface="Arial" panose="020B0604020202020204" pitchFamily="34" charset="0"/>
                <a:cs typeface="Arial" panose="020B0604020202020204" pitchFamily="34" charset="0"/>
              </a:rPr>
              <a:t>EH&amp;S (HSE or SHE) and </a:t>
            </a:r>
            <a:r>
              <a:rPr lang="en-US" altLang="en-US" sz="2400" dirty="0" smtClean="0">
                <a:solidFill>
                  <a:schemeClr val="tx1"/>
                </a:solidFill>
                <a:latin typeface="Arial" panose="020B0604020202020204" pitchFamily="34" charset="0"/>
                <a:cs typeface="Arial" panose="020B0604020202020204" pitchFamily="34" charset="0"/>
              </a:rPr>
              <a:t>business professionals to extract important chemical information out of the materials located in their facility.</a:t>
            </a:r>
          </a:p>
          <a:p>
            <a:pPr algn="just">
              <a:lnSpc>
                <a:spcPct val="150000"/>
              </a:lnSpc>
              <a:defRPr/>
            </a:pPr>
            <a:endParaRPr lang="en-US" altLang="en-US" sz="2400" dirty="0" smtClean="0">
              <a:solidFill>
                <a:schemeClr val="tx1"/>
              </a:solidFill>
              <a:latin typeface="Arial" panose="020B0604020202020204" pitchFamily="34" charset="0"/>
              <a:cs typeface="Arial" panose="020B0604020202020204" pitchFamily="34" charset="0"/>
            </a:endParaRPr>
          </a:p>
        </p:txBody>
      </p:sp>
      <p:sp>
        <p:nvSpPr>
          <p:cNvPr id="17412" name="Slide Number Placeholder 3"/>
          <p:cNvSpPr>
            <a:spLocks noGrp="1"/>
          </p:cNvSpPr>
          <p:nvPr>
            <p:ph type="sldNum" sz="quarter" idx="12"/>
          </p:nvPr>
        </p:nvSpPr>
        <p:spPr>
          <a:noFill/>
        </p:spPr>
        <p:txBody>
          <a:bodyPr/>
          <a:lstStyle/>
          <a:p>
            <a:fld id="{FA8CD713-CE20-41E8-A182-B9ACE03B1BDD}" type="slidenum">
              <a:rPr lang="en-GB" altLang="en-US"/>
              <a:pPr/>
              <a:t>27</a:t>
            </a:fld>
            <a:endParaRPr lang="en-GB" altLang="en-US"/>
          </a:p>
        </p:txBody>
      </p:sp>
      <p:grpSp>
        <p:nvGrpSpPr>
          <p:cNvPr id="5" name="Group 7"/>
          <p:cNvGrpSpPr>
            <a:grpSpLocks/>
          </p:cNvGrpSpPr>
          <p:nvPr/>
        </p:nvGrpSpPr>
        <p:grpSpPr bwMode="auto">
          <a:xfrm>
            <a:off x="0" y="0"/>
            <a:ext cx="9144000" cy="1066800"/>
            <a:chOff x="0" y="0"/>
            <a:chExt cx="5760" cy="672"/>
          </a:xfrm>
        </p:grpSpPr>
        <p:pic>
          <p:nvPicPr>
            <p:cNvPr id="6" name="Picture 8" descr="Ministry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10" cy="6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OPCW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4" y="0"/>
              <a:ext cx="576" cy="55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630632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age result for product Stewardshi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4457700"/>
            <a:ext cx="2265680" cy="1600200"/>
          </a:xfrm>
          <a:prstGeom prst="rect">
            <a:avLst/>
          </a:prstGeom>
          <a:ln>
            <a:noFill/>
          </a:ln>
          <a:effectLst>
            <a:softEdge rad="112500"/>
          </a:effectLst>
        </p:spPr>
      </p:pic>
      <p:sp>
        <p:nvSpPr>
          <p:cNvPr id="18435" name="Title 1"/>
          <p:cNvSpPr>
            <a:spLocks noGrp="1"/>
          </p:cNvSpPr>
          <p:nvPr>
            <p:ph type="title" idx="4294967295"/>
          </p:nvPr>
        </p:nvSpPr>
        <p:spPr>
          <a:xfrm>
            <a:off x="723900" y="152400"/>
            <a:ext cx="7772400" cy="609600"/>
          </a:xfrm>
        </p:spPr>
        <p:txBody>
          <a:bodyPr anchor="b"/>
          <a:lstStyle/>
          <a:p>
            <a:r>
              <a:rPr lang="en-US" altLang="en-US" sz="3600" b="1" u="sng" dirty="0" smtClean="0">
                <a:solidFill>
                  <a:schemeClr val="tx1"/>
                </a:solidFill>
                <a:latin typeface="Arial" panose="020B0604020202020204" pitchFamily="34" charset="0"/>
                <a:cs typeface="Arial" panose="020B0604020202020204" pitchFamily="34" charset="0"/>
              </a:rPr>
              <a:t>PRODUCT STEWARDSHIP</a:t>
            </a:r>
          </a:p>
        </p:txBody>
      </p:sp>
      <p:sp>
        <p:nvSpPr>
          <p:cNvPr id="10243" name="Content Placeholder 2"/>
          <p:cNvSpPr>
            <a:spLocks noGrp="1"/>
          </p:cNvSpPr>
          <p:nvPr>
            <p:ph sz="quarter" idx="4294967295"/>
          </p:nvPr>
        </p:nvSpPr>
        <p:spPr>
          <a:xfrm>
            <a:off x="304800" y="1371600"/>
            <a:ext cx="8686800" cy="3810000"/>
          </a:xfrm>
        </p:spPr>
        <p:txBody>
          <a:bodyPr/>
          <a:lstStyle/>
          <a:p>
            <a:pPr algn="just">
              <a:buFont typeface="Arial" panose="020B0604020202020204" pitchFamily="34" charset="0"/>
              <a:buChar char="•"/>
              <a:defRPr/>
            </a:pPr>
            <a:r>
              <a:rPr lang="en-US" sz="2400" dirty="0" smtClean="0">
                <a:solidFill>
                  <a:schemeClr val="tx1"/>
                </a:solidFill>
                <a:latin typeface="Arial" panose="020B0604020202020204" pitchFamily="34" charset="0"/>
                <a:cs typeface="Arial" panose="020B0604020202020204" pitchFamily="34" charset="0"/>
              </a:rPr>
              <a:t>The governmental departments and private industries ensure that whoever </a:t>
            </a:r>
            <a:r>
              <a:rPr lang="en-US" sz="2400" dirty="0">
                <a:solidFill>
                  <a:schemeClr val="tx1"/>
                </a:solidFill>
                <a:latin typeface="Arial" panose="020B0604020202020204" pitchFamily="34" charset="0"/>
                <a:cs typeface="Arial" panose="020B0604020202020204" pitchFamily="34" charset="0"/>
              </a:rPr>
              <a:t>designs, produces, sells, or uses a product takes responsibility for minimizing the </a:t>
            </a:r>
            <a:r>
              <a:rPr lang="en-US" sz="2400" dirty="0" smtClean="0">
                <a:solidFill>
                  <a:schemeClr val="tx1"/>
                </a:solidFill>
                <a:latin typeface="Arial" panose="020B0604020202020204" pitchFamily="34" charset="0"/>
                <a:cs typeface="Arial" panose="020B0604020202020204" pitchFamily="34" charset="0"/>
              </a:rPr>
              <a:t>product’s </a:t>
            </a:r>
            <a:r>
              <a:rPr lang="en-US" sz="2400" dirty="0">
                <a:solidFill>
                  <a:schemeClr val="tx1"/>
                </a:solidFill>
                <a:latin typeface="Arial" panose="020B0604020202020204" pitchFamily="34" charset="0"/>
                <a:cs typeface="Arial" panose="020B0604020202020204" pitchFamily="34" charset="0"/>
              </a:rPr>
              <a:t>environmental impact throughout all stages of the </a:t>
            </a:r>
            <a:r>
              <a:rPr lang="en-US" sz="2400" dirty="0" smtClean="0">
                <a:solidFill>
                  <a:schemeClr val="tx1"/>
                </a:solidFill>
                <a:latin typeface="Arial" panose="020B0604020202020204" pitchFamily="34" charset="0"/>
                <a:cs typeface="Arial" panose="020B0604020202020204" pitchFamily="34" charset="0"/>
              </a:rPr>
              <a:t>products’ </a:t>
            </a:r>
            <a:r>
              <a:rPr lang="en-US" sz="2400" dirty="0">
                <a:solidFill>
                  <a:schemeClr val="tx1"/>
                </a:solidFill>
                <a:latin typeface="Arial" panose="020B0604020202020204" pitchFamily="34" charset="0"/>
                <a:cs typeface="Arial" panose="020B0604020202020204" pitchFamily="34" charset="0"/>
              </a:rPr>
              <a:t>life cycle, including end of life management. </a:t>
            </a:r>
            <a:endParaRPr lang="en-US" sz="2400" dirty="0" smtClean="0">
              <a:solidFill>
                <a:schemeClr val="tx1"/>
              </a:solidFill>
              <a:latin typeface="Arial" panose="020B0604020202020204" pitchFamily="34" charset="0"/>
              <a:cs typeface="Arial" panose="020B0604020202020204" pitchFamily="34" charset="0"/>
            </a:endParaRPr>
          </a:p>
          <a:p>
            <a:pPr algn="just">
              <a:buFont typeface="Arial" panose="020B0604020202020204" pitchFamily="34" charset="0"/>
              <a:buChar char="•"/>
              <a:defRPr/>
            </a:pPr>
            <a:r>
              <a:rPr lang="en-US" sz="2400" dirty="0" smtClean="0">
                <a:solidFill>
                  <a:schemeClr val="tx1"/>
                </a:solidFill>
                <a:latin typeface="Arial" panose="020B0604020202020204" pitchFamily="34" charset="0"/>
                <a:cs typeface="Arial" panose="020B0604020202020204" pitchFamily="34" charset="0"/>
              </a:rPr>
              <a:t>Framework </a:t>
            </a:r>
            <a:r>
              <a:rPr lang="en-US" sz="2400" dirty="0">
                <a:solidFill>
                  <a:schemeClr val="tx1"/>
                </a:solidFill>
                <a:latin typeface="Arial" panose="020B0604020202020204" pitchFamily="34" charset="0"/>
                <a:cs typeface="Arial" panose="020B0604020202020204" pitchFamily="34" charset="0"/>
              </a:rPr>
              <a:t>legislation should address environmental product design, including source reduction, recyclability and reducing toxicity of </a:t>
            </a:r>
            <a:r>
              <a:rPr lang="en-US" sz="2400" dirty="0" smtClean="0">
                <a:solidFill>
                  <a:schemeClr val="tx1"/>
                </a:solidFill>
                <a:latin typeface="Arial" panose="020B0604020202020204" pitchFamily="34" charset="0"/>
                <a:cs typeface="Arial" panose="020B0604020202020204" pitchFamily="34" charset="0"/>
              </a:rPr>
              <a:t>products</a:t>
            </a:r>
            <a:r>
              <a:rPr lang="en-US" sz="2400" dirty="0" smtClean="0">
                <a:solidFill>
                  <a:schemeClr val="tx1"/>
                </a:solidFill>
                <a:latin typeface="Arial" panose="020B0604020202020204" pitchFamily="34" charset="0"/>
                <a:cs typeface="Arial" panose="020B0604020202020204" pitchFamily="34" charset="0"/>
              </a:rPr>
              <a:t>.</a:t>
            </a:r>
            <a:endParaRPr lang="en-US" altLang="en-US" sz="2400" dirty="0" smtClean="0">
              <a:solidFill>
                <a:schemeClr val="tx1"/>
              </a:solidFill>
              <a:latin typeface="Arial" panose="020B0604020202020204" pitchFamily="34" charset="0"/>
              <a:cs typeface="Arial" panose="020B0604020202020204" pitchFamily="34" charset="0"/>
            </a:endParaRPr>
          </a:p>
        </p:txBody>
      </p:sp>
      <p:sp>
        <p:nvSpPr>
          <p:cNvPr id="18437" name="Slide Number Placeholder 1"/>
          <p:cNvSpPr>
            <a:spLocks noGrp="1"/>
          </p:cNvSpPr>
          <p:nvPr>
            <p:ph type="sldNum" sz="quarter" idx="12"/>
          </p:nvPr>
        </p:nvSpPr>
        <p:spPr>
          <a:noFill/>
        </p:spPr>
        <p:txBody>
          <a:bodyPr/>
          <a:lstStyle/>
          <a:p>
            <a:fld id="{2C27360D-8E50-4A57-BFD6-3BAA06EAF77B}" type="slidenum">
              <a:rPr lang="en-GB" altLang="en-US"/>
              <a:pPr/>
              <a:t>28</a:t>
            </a:fld>
            <a:endParaRPr lang="en-GB" altLang="en-US"/>
          </a:p>
        </p:txBody>
      </p:sp>
      <p:grpSp>
        <p:nvGrpSpPr>
          <p:cNvPr id="6" name="Group 7"/>
          <p:cNvGrpSpPr>
            <a:grpSpLocks/>
          </p:cNvGrpSpPr>
          <p:nvPr/>
        </p:nvGrpSpPr>
        <p:grpSpPr bwMode="auto">
          <a:xfrm>
            <a:off x="0" y="0"/>
            <a:ext cx="9144000" cy="1066800"/>
            <a:chOff x="0" y="0"/>
            <a:chExt cx="5760" cy="672"/>
          </a:xfrm>
        </p:grpSpPr>
        <p:pic>
          <p:nvPicPr>
            <p:cNvPr id="7" name="Picture 8" descr="Ministr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10" cy="6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OPCW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 y="0"/>
              <a:ext cx="576" cy="55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740945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762000" y="76200"/>
            <a:ext cx="7772400" cy="1219200"/>
          </a:xfrm>
        </p:spPr>
        <p:txBody>
          <a:bodyPr anchor="b"/>
          <a:lstStyle/>
          <a:p>
            <a:r>
              <a:rPr lang="en-US" altLang="en-US" sz="3600" b="1" u="sng" dirty="0" smtClean="0">
                <a:solidFill>
                  <a:schemeClr val="tx1"/>
                </a:solidFill>
                <a:latin typeface="Arial" panose="020B0604020202020204" pitchFamily="34" charset="0"/>
                <a:cs typeface="Arial" panose="020B0604020202020204" pitchFamily="34" charset="0"/>
              </a:rPr>
              <a:t>PRODUCT STEWARDSHIP IN PAKISTAN</a:t>
            </a:r>
          </a:p>
        </p:txBody>
      </p:sp>
      <p:sp>
        <p:nvSpPr>
          <p:cNvPr id="10243" name="Content Placeholder 2"/>
          <p:cNvSpPr>
            <a:spLocks noGrp="1"/>
          </p:cNvSpPr>
          <p:nvPr>
            <p:ph sz="quarter" idx="4294967295"/>
          </p:nvPr>
        </p:nvSpPr>
        <p:spPr>
          <a:xfrm>
            <a:off x="304800" y="1143000"/>
            <a:ext cx="8458200" cy="5105400"/>
          </a:xfrm>
        </p:spPr>
        <p:txBody>
          <a:bodyPr/>
          <a:lstStyle/>
          <a:p>
            <a:pPr marL="0" indent="0" algn="just">
              <a:buFontTx/>
              <a:buNone/>
              <a:defRPr/>
            </a:pPr>
            <a:r>
              <a:rPr lang="en-US" sz="2000" b="1" u="sng" dirty="0">
                <a:solidFill>
                  <a:schemeClr val="tx1"/>
                </a:solidFill>
                <a:latin typeface="Arial" panose="020B0604020202020204" pitchFamily="34" charset="0"/>
                <a:cs typeface="Arial" panose="020B0604020202020204" pitchFamily="34" charset="0"/>
              </a:rPr>
              <a:t>Governance</a:t>
            </a:r>
            <a:endParaRPr lang="en-US" altLang="en-US" sz="2000" u="sng" dirty="0" smtClean="0">
              <a:solidFill>
                <a:schemeClr val="tx1"/>
              </a:solidFill>
              <a:latin typeface="Arial" panose="020B0604020202020204" pitchFamily="34" charset="0"/>
              <a:cs typeface="Arial" panose="020B0604020202020204" pitchFamily="34" charset="0"/>
            </a:endParaRPr>
          </a:p>
          <a:p>
            <a:pPr algn="just">
              <a:defRPr/>
            </a:pPr>
            <a:r>
              <a:rPr lang="en-US" sz="2000" dirty="0">
                <a:solidFill>
                  <a:schemeClr val="tx1"/>
                </a:solidFill>
                <a:latin typeface="Arial" panose="020B0604020202020204" pitchFamily="34" charset="0"/>
                <a:cs typeface="Arial" panose="020B0604020202020204" pitchFamily="34" charset="0"/>
              </a:rPr>
              <a:t>Government sets goals and performance standards following consultation with stakeholders. </a:t>
            </a:r>
          </a:p>
          <a:p>
            <a:pPr algn="just">
              <a:defRPr/>
            </a:pPr>
            <a:r>
              <a:rPr lang="en-US" sz="2000" dirty="0" smtClean="0">
                <a:solidFill>
                  <a:schemeClr val="tx1"/>
                </a:solidFill>
                <a:latin typeface="Arial" panose="020B0604020202020204" pitchFamily="34" charset="0"/>
                <a:cs typeface="Arial" panose="020B0604020202020204" pitchFamily="34" charset="0"/>
              </a:rPr>
              <a:t>Government </a:t>
            </a:r>
            <a:r>
              <a:rPr lang="en-US" sz="2000" dirty="0">
                <a:solidFill>
                  <a:schemeClr val="tx1"/>
                </a:solidFill>
                <a:latin typeface="Arial" panose="020B0604020202020204" pitchFamily="34" charset="0"/>
                <a:cs typeface="Arial" panose="020B0604020202020204" pitchFamily="34" charset="0"/>
              </a:rPr>
              <a:t>allows producers the flexibility to determine the most cost-effective means of achieving the goals and performance standards.</a:t>
            </a:r>
          </a:p>
          <a:p>
            <a:pPr algn="just">
              <a:defRPr/>
            </a:pPr>
            <a:r>
              <a:rPr lang="en-US" sz="2000" dirty="0" smtClean="0">
                <a:solidFill>
                  <a:schemeClr val="tx1"/>
                </a:solidFill>
                <a:latin typeface="Arial" panose="020B0604020202020204" pitchFamily="34" charset="0"/>
                <a:cs typeface="Arial" panose="020B0604020202020204" pitchFamily="34" charset="0"/>
              </a:rPr>
              <a:t>Government </a:t>
            </a:r>
            <a:r>
              <a:rPr lang="en-US" sz="2000" dirty="0">
                <a:solidFill>
                  <a:schemeClr val="tx1"/>
                </a:solidFill>
                <a:latin typeface="Arial" panose="020B0604020202020204" pitchFamily="34" charset="0"/>
                <a:cs typeface="Arial" panose="020B0604020202020204" pitchFamily="34" charset="0"/>
              </a:rPr>
              <a:t>is responsible for ensuring a level playing field by enforcing requirements that all producers in a product category participate in a stewardship </a:t>
            </a:r>
            <a:r>
              <a:rPr lang="en-US" sz="2000" dirty="0" smtClean="0">
                <a:solidFill>
                  <a:schemeClr val="tx1"/>
                </a:solidFill>
                <a:latin typeface="Arial" panose="020B0604020202020204" pitchFamily="34" charset="0"/>
                <a:cs typeface="Arial" panose="020B0604020202020204" pitchFamily="34" charset="0"/>
              </a:rPr>
              <a:t>program.</a:t>
            </a:r>
            <a:endParaRPr lang="en-US" sz="2000" dirty="0">
              <a:solidFill>
                <a:schemeClr val="tx1"/>
              </a:solidFill>
              <a:latin typeface="Arial" panose="020B0604020202020204" pitchFamily="34" charset="0"/>
              <a:cs typeface="Arial" panose="020B0604020202020204" pitchFamily="34" charset="0"/>
            </a:endParaRPr>
          </a:p>
          <a:p>
            <a:pPr algn="just">
              <a:defRPr/>
            </a:pPr>
            <a:r>
              <a:rPr lang="en-US" sz="2000" dirty="0" smtClean="0">
                <a:solidFill>
                  <a:schemeClr val="tx1"/>
                </a:solidFill>
                <a:latin typeface="Arial" panose="020B0604020202020204" pitchFamily="34" charset="0"/>
                <a:cs typeface="Arial" panose="020B0604020202020204" pitchFamily="34" charset="0"/>
              </a:rPr>
              <a:t>Product </a:t>
            </a:r>
            <a:r>
              <a:rPr lang="en-US" sz="2000" dirty="0">
                <a:solidFill>
                  <a:schemeClr val="tx1"/>
                </a:solidFill>
                <a:latin typeface="Arial" panose="020B0604020202020204" pitchFamily="34" charset="0"/>
                <a:cs typeface="Arial" panose="020B0604020202020204" pitchFamily="34" charset="0"/>
              </a:rPr>
              <a:t>categories required to have stewardship programs are selected using the process and priorities set out in </a:t>
            </a:r>
            <a:r>
              <a:rPr lang="en-US" sz="2000" dirty="0" smtClean="0">
                <a:solidFill>
                  <a:schemeClr val="tx1"/>
                </a:solidFill>
                <a:latin typeface="Arial" panose="020B0604020202020204" pitchFamily="34" charset="0"/>
                <a:cs typeface="Arial" panose="020B0604020202020204" pitchFamily="34" charset="0"/>
              </a:rPr>
              <a:t>legislation</a:t>
            </a:r>
            <a:r>
              <a:rPr lang="en-US" sz="2000" dirty="0">
                <a:solidFill>
                  <a:schemeClr val="tx1"/>
                </a:solidFill>
                <a:latin typeface="Arial" panose="020B0604020202020204" pitchFamily="34" charset="0"/>
                <a:cs typeface="Arial" panose="020B0604020202020204" pitchFamily="34" charset="0"/>
              </a:rPr>
              <a:t>.</a:t>
            </a:r>
          </a:p>
          <a:p>
            <a:pPr algn="just">
              <a:defRPr/>
            </a:pPr>
            <a:r>
              <a:rPr lang="en-US" sz="2000" dirty="0" smtClean="0">
                <a:solidFill>
                  <a:schemeClr val="tx1"/>
                </a:solidFill>
                <a:latin typeface="Arial" panose="020B0604020202020204" pitchFamily="34" charset="0"/>
                <a:cs typeface="Arial" panose="020B0604020202020204" pitchFamily="34" charset="0"/>
              </a:rPr>
              <a:t>Government </a:t>
            </a:r>
            <a:r>
              <a:rPr lang="en-US" sz="2000" dirty="0">
                <a:solidFill>
                  <a:schemeClr val="tx1"/>
                </a:solidFill>
                <a:latin typeface="Arial" panose="020B0604020202020204" pitchFamily="34" charset="0"/>
                <a:cs typeface="Arial" panose="020B0604020202020204" pitchFamily="34" charset="0"/>
              </a:rPr>
              <a:t>is responsible for ensuring transparency and accountability of stewardship programs. </a:t>
            </a:r>
          </a:p>
        </p:txBody>
      </p:sp>
      <p:sp>
        <p:nvSpPr>
          <p:cNvPr id="19460" name="Slide Number Placeholder 1"/>
          <p:cNvSpPr>
            <a:spLocks noGrp="1"/>
          </p:cNvSpPr>
          <p:nvPr>
            <p:ph type="sldNum" sz="quarter" idx="12"/>
          </p:nvPr>
        </p:nvSpPr>
        <p:spPr>
          <a:noFill/>
        </p:spPr>
        <p:txBody>
          <a:bodyPr/>
          <a:lstStyle/>
          <a:p>
            <a:fld id="{A6C1645A-FE7D-4C76-A3FD-F2E610361AE8}" type="slidenum">
              <a:rPr lang="en-GB" altLang="en-US"/>
              <a:pPr/>
              <a:t>29</a:t>
            </a:fld>
            <a:endParaRPr lang="en-GB" altLang="en-US"/>
          </a:p>
        </p:txBody>
      </p:sp>
      <p:grpSp>
        <p:nvGrpSpPr>
          <p:cNvPr id="5" name="Group 7"/>
          <p:cNvGrpSpPr>
            <a:grpSpLocks/>
          </p:cNvGrpSpPr>
          <p:nvPr/>
        </p:nvGrpSpPr>
        <p:grpSpPr bwMode="auto">
          <a:xfrm>
            <a:off x="0" y="0"/>
            <a:ext cx="9144000" cy="1066800"/>
            <a:chOff x="0" y="0"/>
            <a:chExt cx="5760" cy="672"/>
          </a:xfrm>
        </p:grpSpPr>
        <p:pic>
          <p:nvPicPr>
            <p:cNvPr id="6" name="Picture 8" descr="Ministry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10" cy="6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OPCW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4" y="0"/>
              <a:ext cx="576" cy="554"/>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angle 3"/>
          <p:cNvSpPr txBox="1">
            <a:spLocks noChangeArrowheads="1"/>
          </p:cNvSpPr>
          <p:nvPr/>
        </p:nvSpPr>
        <p:spPr bwMode="auto">
          <a:xfrm>
            <a:off x="8077200" y="6511924"/>
            <a:ext cx="10668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entaur-Bold" pitchFamily="2" charset="0"/>
              </a:defRPr>
            </a:lvl2pPr>
            <a:lvl3pPr algn="ctr" rtl="0" eaLnBrk="0" fontAlgn="base" hangingPunct="0">
              <a:spcBef>
                <a:spcPct val="0"/>
              </a:spcBef>
              <a:spcAft>
                <a:spcPct val="0"/>
              </a:spcAft>
              <a:defRPr sz="4400">
                <a:solidFill>
                  <a:srgbClr val="FFFFFF"/>
                </a:solidFill>
                <a:latin typeface="Centaur-Bold" pitchFamily="2" charset="0"/>
              </a:defRPr>
            </a:lvl3pPr>
            <a:lvl4pPr algn="ctr" rtl="0" eaLnBrk="0" fontAlgn="base" hangingPunct="0">
              <a:spcBef>
                <a:spcPct val="0"/>
              </a:spcBef>
              <a:spcAft>
                <a:spcPct val="0"/>
              </a:spcAft>
              <a:defRPr sz="4400">
                <a:solidFill>
                  <a:srgbClr val="FFFFFF"/>
                </a:solidFill>
                <a:latin typeface="Centaur-Bold" pitchFamily="2" charset="0"/>
              </a:defRPr>
            </a:lvl4pPr>
            <a:lvl5pPr algn="ctr" rtl="0" eaLnBrk="0" fontAlgn="base" hangingPunct="0">
              <a:spcBef>
                <a:spcPct val="0"/>
              </a:spcBef>
              <a:spcAft>
                <a:spcPct val="0"/>
              </a:spcAft>
              <a:defRPr sz="4400">
                <a:solidFill>
                  <a:srgbClr val="FFFFFF"/>
                </a:solidFill>
                <a:latin typeface="Centaur-Bold" pitchFamily="2" charset="0"/>
              </a:defRPr>
            </a:lvl5pPr>
            <a:lvl6pPr marL="457200" algn="ctr" rtl="0" eaLnBrk="0" fontAlgn="base" hangingPunct="0">
              <a:spcBef>
                <a:spcPct val="0"/>
              </a:spcBef>
              <a:spcAft>
                <a:spcPct val="0"/>
              </a:spcAft>
              <a:defRPr sz="4400">
                <a:solidFill>
                  <a:srgbClr val="FFFFFF"/>
                </a:solidFill>
                <a:latin typeface="Centaur-Bold" pitchFamily="2" charset="0"/>
              </a:defRPr>
            </a:lvl6pPr>
            <a:lvl7pPr marL="914400" algn="ctr" rtl="0" eaLnBrk="0" fontAlgn="base" hangingPunct="0">
              <a:spcBef>
                <a:spcPct val="0"/>
              </a:spcBef>
              <a:spcAft>
                <a:spcPct val="0"/>
              </a:spcAft>
              <a:defRPr sz="4400">
                <a:solidFill>
                  <a:srgbClr val="FFFFFF"/>
                </a:solidFill>
                <a:latin typeface="Centaur-Bold" pitchFamily="2" charset="0"/>
              </a:defRPr>
            </a:lvl7pPr>
            <a:lvl8pPr marL="1371600" algn="ctr" rtl="0" eaLnBrk="0" fontAlgn="base" hangingPunct="0">
              <a:spcBef>
                <a:spcPct val="0"/>
              </a:spcBef>
              <a:spcAft>
                <a:spcPct val="0"/>
              </a:spcAft>
              <a:defRPr sz="4400">
                <a:solidFill>
                  <a:srgbClr val="FFFFFF"/>
                </a:solidFill>
                <a:latin typeface="Centaur-Bold" pitchFamily="2" charset="0"/>
              </a:defRPr>
            </a:lvl8pPr>
            <a:lvl9pPr marL="1828800" algn="ctr" rtl="0" eaLnBrk="0" fontAlgn="base" hangingPunct="0">
              <a:spcBef>
                <a:spcPct val="0"/>
              </a:spcBef>
              <a:spcAft>
                <a:spcPct val="0"/>
              </a:spcAft>
              <a:defRPr sz="4400">
                <a:solidFill>
                  <a:srgbClr val="FFFFFF"/>
                </a:solidFill>
                <a:latin typeface="Centaur-Bold" pitchFamily="2" charset="0"/>
              </a:defRPr>
            </a:lvl9pPr>
          </a:lstStyle>
          <a:p>
            <a:pPr eaLnBrk="1" hangingPunct="1"/>
            <a:r>
              <a:rPr lang="en-US" sz="2000" b="1" kern="0" dirty="0" err="1" smtClean="0">
                <a:solidFill>
                  <a:srgbClr val="FFFF00"/>
                </a:solidFill>
                <a:latin typeface="Arial" pitchFamily="34" charset="0"/>
                <a:cs typeface="Arial" pitchFamily="34" charset="0"/>
              </a:rPr>
              <a:t>Cont</a:t>
            </a:r>
            <a:r>
              <a:rPr lang="en-US" sz="2000" b="1" kern="0" dirty="0" smtClean="0">
                <a:solidFill>
                  <a:srgbClr val="FFFF00"/>
                </a:solidFill>
                <a:latin typeface="Arial" pitchFamily="34" charset="0"/>
                <a:cs typeface="Arial" pitchFamily="34" charset="0"/>
              </a:rPr>
              <a:t>…</a:t>
            </a:r>
            <a:endParaRPr lang="en-US" sz="3200" b="1" kern="0" dirty="0" smtClean="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3691273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23" name="Rectangle 3"/>
          <p:cNvSpPr>
            <a:spLocks noGrp="1" noChangeArrowheads="1"/>
          </p:cNvSpPr>
          <p:nvPr>
            <p:ph type="title" idx="4294967295"/>
          </p:nvPr>
        </p:nvSpPr>
        <p:spPr>
          <a:xfrm>
            <a:off x="685800" y="228600"/>
            <a:ext cx="7772400" cy="838200"/>
          </a:xfrm>
        </p:spPr>
        <p:txBody>
          <a:bodyPr/>
          <a:lstStyle/>
          <a:p>
            <a:pPr eaLnBrk="1" hangingPunct="1"/>
            <a:r>
              <a:rPr lang="en-US" b="1" u="sng" dirty="0" smtClean="0">
                <a:solidFill>
                  <a:schemeClr val="tx1"/>
                </a:solidFill>
                <a:effectLst>
                  <a:outerShdw blurRad="38100" dist="38100" dir="2700000" algn="tl">
                    <a:srgbClr val="FFFFFF"/>
                  </a:outerShdw>
                </a:effectLst>
                <a:latin typeface="Arial" pitchFamily="34" charset="0"/>
                <a:cs typeface="Arial" pitchFamily="34" charset="0"/>
              </a:rPr>
              <a:t>AIM</a:t>
            </a:r>
          </a:p>
        </p:txBody>
      </p:sp>
      <p:sp>
        <p:nvSpPr>
          <p:cNvPr id="48130" name="Rectangle 4"/>
          <p:cNvSpPr>
            <a:spLocks noGrp="1" noChangeArrowheads="1"/>
          </p:cNvSpPr>
          <p:nvPr>
            <p:ph idx="4294967295"/>
          </p:nvPr>
        </p:nvSpPr>
        <p:spPr>
          <a:xfrm>
            <a:off x="457200" y="2286000"/>
            <a:ext cx="8229600" cy="2209800"/>
          </a:xfrm>
        </p:spPr>
        <p:txBody>
          <a:bodyPr/>
          <a:lstStyle/>
          <a:p>
            <a:pPr marL="0" indent="0" algn="ctr" eaLnBrk="1" hangingPunct="1">
              <a:lnSpc>
                <a:spcPct val="200000"/>
              </a:lnSpc>
              <a:buNone/>
            </a:pPr>
            <a:r>
              <a:rPr lang="en-US" sz="3600" dirty="0" smtClean="0">
                <a:solidFill>
                  <a:schemeClr val="tx1"/>
                </a:solidFill>
                <a:latin typeface="Arial" panose="020B0604020202020204" pitchFamily="34" charset="0"/>
                <a:cs typeface="Arial" panose="020B0604020202020204" pitchFamily="34" charset="0"/>
              </a:rPr>
              <a:t>To apprise you about the current status of chemical management in Pakistan</a:t>
            </a:r>
            <a:endParaRPr lang="en-US" sz="3600" dirty="0">
              <a:solidFill>
                <a:schemeClr val="tx1"/>
              </a:solidFill>
              <a:latin typeface="Arial" panose="020B0604020202020204" pitchFamily="34" charset="0"/>
              <a:cs typeface="Arial" panose="020B0604020202020204" pitchFamily="34" charset="0"/>
            </a:endParaRPr>
          </a:p>
        </p:txBody>
      </p:sp>
      <p:sp>
        <p:nvSpPr>
          <p:cNvPr id="48131" name="Rectangle 5"/>
          <p:cNvSpPr txBox="1">
            <a:spLocks noGrp="1" noChangeArrowheads="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400">
                <a:solidFill>
                  <a:schemeClr val="tx1"/>
                </a:solidFill>
                <a:latin typeface="Times New Roman" pitchFamily="18" charset="0"/>
              </a:defRPr>
            </a:lvl1pPr>
            <a:lvl2pPr marL="742950" indent="-285750" algn="ctr" eaLnBrk="0" hangingPunct="0">
              <a:defRPr sz="2400">
                <a:solidFill>
                  <a:schemeClr val="tx1"/>
                </a:solidFill>
                <a:latin typeface="Times New Roman" pitchFamily="18" charset="0"/>
              </a:defRPr>
            </a:lvl2pPr>
            <a:lvl3pPr marL="1143000" indent="-228600" algn="ctr" eaLnBrk="0" hangingPunct="0">
              <a:defRPr sz="2400">
                <a:solidFill>
                  <a:schemeClr val="tx1"/>
                </a:solidFill>
                <a:latin typeface="Times New Roman" pitchFamily="18" charset="0"/>
              </a:defRPr>
            </a:lvl3pPr>
            <a:lvl4pPr marL="1600200" indent="-228600" algn="ctr" eaLnBrk="0" hangingPunct="0">
              <a:defRPr sz="2400">
                <a:solidFill>
                  <a:schemeClr val="tx1"/>
                </a:solidFill>
                <a:latin typeface="Times New Roman" pitchFamily="18" charset="0"/>
              </a:defRPr>
            </a:lvl4pPr>
            <a:lvl5pPr marL="2057400" indent="-228600" algn="ctr"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fld id="{3C89E67C-11E9-43A7-92F0-175A5064CBB9}" type="slidenum">
              <a:rPr lang="en-US" sz="1400">
                <a:solidFill>
                  <a:srgbClr val="FFFFFF"/>
                </a:solidFill>
              </a:rPr>
              <a:pPr algn="r"/>
              <a:t>3</a:t>
            </a:fld>
            <a:endParaRPr lang="en-US" sz="1400">
              <a:solidFill>
                <a:srgbClr val="FFFFFF"/>
              </a:solidFill>
            </a:endParaRPr>
          </a:p>
        </p:txBody>
      </p:sp>
      <p:grpSp>
        <p:nvGrpSpPr>
          <p:cNvPr id="48135" name="Group 7"/>
          <p:cNvGrpSpPr>
            <a:grpSpLocks/>
          </p:cNvGrpSpPr>
          <p:nvPr/>
        </p:nvGrpSpPr>
        <p:grpSpPr bwMode="auto">
          <a:xfrm>
            <a:off x="0" y="0"/>
            <a:ext cx="9144000" cy="1066800"/>
            <a:chOff x="0" y="0"/>
            <a:chExt cx="5760" cy="672"/>
          </a:xfrm>
        </p:grpSpPr>
        <p:pic>
          <p:nvPicPr>
            <p:cNvPr id="48136" name="Picture 8" descr="Ministr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10" cy="672"/>
            </a:xfrm>
            <a:prstGeom prst="rect">
              <a:avLst/>
            </a:prstGeom>
            <a:noFill/>
            <a:extLst>
              <a:ext uri="{909E8E84-426E-40DD-AFC4-6F175D3DCCD1}">
                <a14:hiddenFill xmlns:a14="http://schemas.microsoft.com/office/drawing/2010/main">
                  <a:solidFill>
                    <a:srgbClr val="FFFFFF"/>
                  </a:solidFill>
                </a14:hiddenFill>
              </a:ext>
            </a:extLst>
          </p:spPr>
        </p:pic>
        <p:pic>
          <p:nvPicPr>
            <p:cNvPr id="48137" name="Picture 9" descr="OPCW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 y="0"/>
              <a:ext cx="576" cy="55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762000" y="76200"/>
            <a:ext cx="7772400" cy="1219200"/>
          </a:xfrm>
        </p:spPr>
        <p:txBody>
          <a:bodyPr anchor="b"/>
          <a:lstStyle/>
          <a:p>
            <a:r>
              <a:rPr lang="en-US" altLang="en-US" sz="3600" b="1" u="sng" dirty="0" smtClean="0">
                <a:solidFill>
                  <a:schemeClr val="tx1"/>
                </a:solidFill>
                <a:latin typeface="Arial" panose="020B0604020202020204" pitchFamily="34" charset="0"/>
                <a:cs typeface="Arial" panose="020B0604020202020204" pitchFamily="34" charset="0"/>
              </a:rPr>
              <a:t>PRODUCT STEWARDSHIP IN PAKISTAN</a:t>
            </a:r>
          </a:p>
        </p:txBody>
      </p:sp>
      <p:sp>
        <p:nvSpPr>
          <p:cNvPr id="10243" name="Content Placeholder 2"/>
          <p:cNvSpPr>
            <a:spLocks noGrp="1"/>
          </p:cNvSpPr>
          <p:nvPr>
            <p:ph sz="quarter" idx="4294967295"/>
          </p:nvPr>
        </p:nvSpPr>
        <p:spPr>
          <a:xfrm>
            <a:off x="304800" y="1295400"/>
            <a:ext cx="8458200" cy="3352800"/>
          </a:xfrm>
        </p:spPr>
        <p:txBody>
          <a:bodyPr/>
          <a:lstStyle/>
          <a:p>
            <a:pPr algn="just">
              <a:defRPr/>
            </a:pPr>
            <a:r>
              <a:rPr lang="en-US" sz="2000" b="1" dirty="0" smtClean="0">
                <a:solidFill>
                  <a:schemeClr val="tx1"/>
                </a:solidFill>
                <a:latin typeface="Arial" panose="020B0604020202020204" pitchFamily="34" charset="0"/>
                <a:cs typeface="Arial" panose="020B0604020202020204" pitchFamily="34" charset="0"/>
              </a:rPr>
              <a:t>Manufacturers</a:t>
            </a:r>
            <a:r>
              <a:rPr lang="en-US" sz="2000" dirty="0" smtClean="0">
                <a:solidFill>
                  <a:schemeClr val="tx1"/>
                </a:solidFill>
                <a:latin typeface="Arial" panose="020B0604020202020204" pitchFamily="34" charset="0"/>
                <a:cs typeface="Arial" panose="020B0604020202020204" pitchFamily="34" charset="0"/>
              </a:rPr>
              <a:t> are encouraged to reduce use of toxic substances, design to reuse</a:t>
            </a:r>
            <a:r>
              <a:rPr lang="en-US" sz="2000" dirty="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and</a:t>
            </a:r>
            <a:r>
              <a:rPr lang="en-US" sz="2000" dirty="0" smtClean="0">
                <a:solidFill>
                  <a:schemeClr val="tx1"/>
                </a:solidFill>
                <a:latin typeface="Arial" panose="020B0604020202020204" pitchFamily="34" charset="0"/>
                <a:cs typeface="Arial" panose="020B0604020202020204" pitchFamily="34" charset="0"/>
              </a:rPr>
              <a:t> recycle.</a:t>
            </a:r>
          </a:p>
          <a:p>
            <a:pPr algn="just">
              <a:defRPr/>
            </a:pPr>
            <a:r>
              <a:rPr lang="en-US" sz="2000" b="1" dirty="0" smtClean="0">
                <a:solidFill>
                  <a:schemeClr val="tx1"/>
                </a:solidFill>
                <a:latin typeface="Arial" panose="020B0604020202020204" pitchFamily="34" charset="0"/>
                <a:cs typeface="Arial" panose="020B0604020202020204" pitchFamily="34" charset="0"/>
              </a:rPr>
              <a:t>Retailers</a:t>
            </a:r>
            <a:r>
              <a:rPr lang="en-US" sz="2000" dirty="0" smtClean="0">
                <a:solidFill>
                  <a:schemeClr val="tx1"/>
                </a:solidFill>
                <a:latin typeface="Arial" panose="020B0604020202020204" pitchFamily="34" charset="0"/>
                <a:cs typeface="Arial" panose="020B0604020202020204" pitchFamily="34" charset="0"/>
              </a:rPr>
              <a:t> are encouraged to prefer those manufacturers who offer substantial environmental performance.</a:t>
            </a:r>
          </a:p>
          <a:p>
            <a:pPr algn="just">
              <a:defRPr/>
            </a:pPr>
            <a:r>
              <a:rPr lang="en-US" sz="2000" b="1" dirty="0" smtClean="0">
                <a:solidFill>
                  <a:schemeClr val="tx1"/>
                </a:solidFill>
                <a:latin typeface="Arial" panose="020B0604020202020204" pitchFamily="34" charset="0"/>
                <a:cs typeface="Arial" panose="020B0604020202020204" pitchFamily="34" charset="0"/>
              </a:rPr>
              <a:t>Consumers</a:t>
            </a:r>
            <a:r>
              <a:rPr lang="en-US" sz="2000" dirty="0" smtClean="0">
                <a:solidFill>
                  <a:schemeClr val="tx1"/>
                </a:solidFill>
                <a:latin typeface="Arial" panose="020B0604020202020204" pitchFamily="34" charset="0"/>
                <a:cs typeface="Arial" panose="020B0604020202020204" pitchFamily="34" charset="0"/>
              </a:rPr>
              <a:t> are kept in mind while making / designing a product. Safe, efficient, environment friendly and recyclable products are encouraged for usage.</a:t>
            </a:r>
          </a:p>
          <a:p>
            <a:pPr algn="just">
              <a:defRPr/>
            </a:pPr>
            <a:r>
              <a:rPr lang="en-US" sz="2000" b="1" dirty="0" smtClean="0">
                <a:solidFill>
                  <a:schemeClr val="tx1"/>
                </a:solidFill>
                <a:latin typeface="Arial" panose="020B0604020202020204" pitchFamily="34" charset="0"/>
                <a:cs typeface="Arial" panose="020B0604020202020204" pitchFamily="34" charset="0"/>
              </a:rPr>
              <a:t>Environment Protection Agency (EPA) </a:t>
            </a:r>
            <a:r>
              <a:rPr lang="en-US" sz="2000" dirty="0" smtClean="0">
                <a:solidFill>
                  <a:schemeClr val="tx1"/>
                </a:solidFill>
                <a:latin typeface="Arial" panose="020B0604020202020204" pitchFamily="34" charset="0"/>
                <a:cs typeface="Arial" panose="020B0604020202020204" pitchFamily="34" charset="0"/>
              </a:rPr>
              <a:t>facilitates coordination among local government, industry and NGOs. </a:t>
            </a:r>
            <a:endParaRPr lang="en-US" sz="2000" dirty="0">
              <a:solidFill>
                <a:schemeClr val="tx1"/>
              </a:solidFill>
              <a:latin typeface="Arial" panose="020B0604020202020204" pitchFamily="34" charset="0"/>
              <a:cs typeface="Arial" panose="020B0604020202020204" pitchFamily="34" charset="0"/>
            </a:endParaRPr>
          </a:p>
        </p:txBody>
      </p:sp>
      <p:sp>
        <p:nvSpPr>
          <p:cNvPr id="19460" name="Slide Number Placeholder 1"/>
          <p:cNvSpPr>
            <a:spLocks noGrp="1"/>
          </p:cNvSpPr>
          <p:nvPr>
            <p:ph type="sldNum" sz="quarter" idx="12"/>
          </p:nvPr>
        </p:nvSpPr>
        <p:spPr>
          <a:noFill/>
        </p:spPr>
        <p:txBody>
          <a:bodyPr/>
          <a:lstStyle/>
          <a:p>
            <a:fld id="{A6C1645A-FE7D-4C76-A3FD-F2E610361AE8}" type="slidenum">
              <a:rPr lang="en-GB" altLang="en-US"/>
              <a:pPr/>
              <a:t>30</a:t>
            </a:fld>
            <a:endParaRPr lang="en-GB" altLang="en-US"/>
          </a:p>
        </p:txBody>
      </p:sp>
      <p:grpSp>
        <p:nvGrpSpPr>
          <p:cNvPr id="5" name="Group 7"/>
          <p:cNvGrpSpPr>
            <a:grpSpLocks/>
          </p:cNvGrpSpPr>
          <p:nvPr/>
        </p:nvGrpSpPr>
        <p:grpSpPr bwMode="auto">
          <a:xfrm>
            <a:off x="0" y="0"/>
            <a:ext cx="9144000" cy="1066800"/>
            <a:chOff x="0" y="0"/>
            <a:chExt cx="5760" cy="672"/>
          </a:xfrm>
        </p:grpSpPr>
        <p:pic>
          <p:nvPicPr>
            <p:cNvPr id="6" name="Picture 8" descr="Ministry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10" cy="6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OPCW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4" y="0"/>
              <a:ext cx="576" cy="554"/>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angle 3"/>
          <p:cNvSpPr txBox="1">
            <a:spLocks noChangeArrowheads="1"/>
          </p:cNvSpPr>
          <p:nvPr/>
        </p:nvSpPr>
        <p:spPr bwMode="auto">
          <a:xfrm>
            <a:off x="304800" y="4419600"/>
            <a:ext cx="8610600" cy="844550"/>
          </a:xfrm>
          <a:prstGeom prst="rect">
            <a:avLst/>
          </a:prstGeom>
          <a:noFill/>
          <a:ln w="38100">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entaur-Bold" pitchFamily="2" charset="0"/>
              </a:defRPr>
            </a:lvl2pPr>
            <a:lvl3pPr algn="ctr" rtl="0" eaLnBrk="0" fontAlgn="base" hangingPunct="0">
              <a:spcBef>
                <a:spcPct val="0"/>
              </a:spcBef>
              <a:spcAft>
                <a:spcPct val="0"/>
              </a:spcAft>
              <a:defRPr sz="4400">
                <a:solidFill>
                  <a:srgbClr val="FFFFFF"/>
                </a:solidFill>
                <a:latin typeface="Centaur-Bold" pitchFamily="2" charset="0"/>
              </a:defRPr>
            </a:lvl3pPr>
            <a:lvl4pPr algn="ctr" rtl="0" eaLnBrk="0" fontAlgn="base" hangingPunct="0">
              <a:spcBef>
                <a:spcPct val="0"/>
              </a:spcBef>
              <a:spcAft>
                <a:spcPct val="0"/>
              </a:spcAft>
              <a:defRPr sz="4400">
                <a:solidFill>
                  <a:srgbClr val="FFFFFF"/>
                </a:solidFill>
                <a:latin typeface="Centaur-Bold" pitchFamily="2" charset="0"/>
              </a:defRPr>
            </a:lvl4pPr>
            <a:lvl5pPr algn="ctr" rtl="0" eaLnBrk="0" fontAlgn="base" hangingPunct="0">
              <a:spcBef>
                <a:spcPct val="0"/>
              </a:spcBef>
              <a:spcAft>
                <a:spcPct val="0"/>
              </a:spcAft>
              <a:defRPr sz="4400">
                <a:solidFill>
                  <a:srgbClr val="FFFFFF"/>
                </a:solidFill>
                <a:latin typeface="Centaur-Bold" pitchFamily="2" charset="0"/>
              </a:defRPr>
            </a:lvl5pPr>
            <a:lvl6pPr marL="457200" algn="ctr" rtl="0" eaLnBrk="0" fontAlgn="base" hangingPunct="0">
              <a:spcBef>
                <a:spcPct val="0"/>
              </a:spcBef>
              <a:spcAft>
                <a:spcPct val="0"/>
              </a:spcAft>
              <a:defRPr sz="4400">
                <a:solidFill>
                  <a:srgbClr val="FFFFFF"/>
                </a:solidFill>
                <a:latin typeface="Centaur-Bold" pitchFamily="2" charset="0"/>
              </a:defRPr>
            </a:lvl6pPr>
            <a:lvl7pPr marL="914400" algn="ctr" rtl="0" eaLnBrk="0" fontAlgn="base" hangingPunct="0">
              <a:spcBef>
                <a:spcPct val="0"/>
              </a:spcBef>
              <a:spcAft>
                <a:spcPct val="0"/>
              </a:spcAft>
              <a:defRPr sz="4400">
                <a:solidFill>
                  <a:srgbClr val="FFFFFF"/>
                </a:solidFill>
                <a:latin typeface="Centaur-Bold" pitchFamily="2" charset="0"/>
              </a:defRPr>
            </a:lvl7pPr>
            <a:lvl8pPr marL="1371600" algn="ctr" rtl="0" eaLnBrk="0" fontAlgn="base" hangingPunct="0">
              <a:spcBef>
                <a:spcPct val="0"/>
              </a:spcBef>
              <a:spcAft>
                <a:spcPct val="0"/>
              </a:spcAft>
              <a:defRPr sz="4400">
                <a:solidFill>
                  <a:srgbClr val="FFFFFF"/>
                </a:solidFill>
                <a:latin typeface="Centaur-Bold" pitchFamily="2" charset="0"/>
              </a:defRPr>
            </a:lvl8pPr>
            <a:lvl9pPr marL="1828800" algn="ctr" rtl="0" eaLnBrk="0" fontAlgn="base" hangingPunct="0">
              <a:spcBef>
                <a:spcPct val="0"/>
              </a:spcBef>
              <a:spcAft>
                <a:spcPct val="0"/>
              </a:spcAft>
              <a:defRPr sz="4400">
                <a:solidFill>
                  <a:srgbClr val="FFFFFF"/>
                </a:solidFill>
                <a:latin typeface="Centaur-Bold" pitchFamily="2" charset="0"/>
              </a:defRPr>
            </a:lvl9pPr>
          </a:lstStyle>
          <a:p>
            <a:pPr eaLnBrk="1" hangingPunct="1"/>
            <a:r>
              <a:rPr lang="en-US" sz="2400" b="1" kern="0" dirty="0" smtClean="0">
                <a:solidFill>
                  <a:srgbClr val="006600"/>
                </a:solidFill>
                <a:latin typeface="Arial" pitchFamily="34" charset="0"/>
                <a:cs typeface="Arial" pitchFamily="34" charset="0"/>
              </a:rPr>
              <a:t>Greener design, greener product standard and greener purchasing practices</a:t>
            </a:r>
            <a:endParaRPr lang="en-US" sz="3600" b="1" kern="0" dirty="0" smtClean="0">
              <a:solidFill>
                <a:srgbClr val="006600"/>
              </a:solidFill>
              <a:latin typeface="Arial" pitchFamily="34" charset="0"/>
              <a:cs typeface="Arial" pitchFamily="34" charset="0"/>
            </a:endParaRPr>
          </a:p>
        </p:txBody>
      </p:sp>
    </p:spTree>
    <p:extLst>
      <p:ext uri="{BB962C8B-B14F-4D97-AF65-F5344CB8AC3E}">
        <p14:creationId xmlns:p14="http://schemas.microsoft.com/office/powerpoint/2010/main" val="11450978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685800" y="0"/>
            <a:ext cx="7772400" cy="1143000"/>
          </a:xfrm>
        </p:spPr>
        <p:txBody>
          <a:bodyPr anchor="b"/>
          <a:lstStyle/>
          <a:p>
            <a:r>
              <a:rPr lang="en-US" altLang="en-US" sz="3200" b="1" u="sng" dirty="0" smtClean="0">
                <a:solidFill>
                  <a:schemeClr val="tx1"/>
                </a:solidFill>
                <a:latin typeface="Arial" panose="020B0604020202020204" pitchFamily="34" charset="0"/>
                <a:cs typeface="Arial" panose="020B0604020202020204" pitchFamily="34" charset="0"/>
              </a:rPr>
              <a:t>PERMIT FOR IMPORT AND EXPORT OF SCHEDULE CHEMICALS</a:t>
            </a:r>
          </a:p>
        </p:txBody>
      </p:sp>
      <p:sp>
        <p:nvSpPr>
          <p:cNvPr id="27651" name="Rectangle 3"/>
          <p:cNvSpPr>
            <a:spLocks noGrp="1" noChangeArrowheads="1"/>
          </p:cNvSpPr>
          <p:nvPr>
            <p:ph sz="quarter" idx="4294967295"/>
          </p:nvPr>
        </p:nvSpPr>
        <p:spPr>
          <a:xfrm>
            <a:off x="304800" y="1371600"/>
            <a:ext cx="8610600" cy="4267200"/>
          </a:xfrm>
        </p:spPr>
        <p:txBody>
          <a:bodyPr/>
          <a:lstStyle/>
          <a:p>
            <a:pPr marL="457200" lvl="1" indent="-457200" algn="just">
              <a:lnSpc>
                <a:spcPct val="90000"/>
              </a:lnSpc>
              <a:buFont typeface="Arial" charset="0"/>
              <a:buChar char="•"/>
            </a:pPr>
            <a:r>
              <a:rPr lang="en-US" altLang="en-US" sz="2200" dirty="0" smtClean="0">
                <a:solidFill>
                  <a:schemeClr val="tx1"/>
                </a:solidFill>
                <a:latin typeface="Arial" panose="020B0604020202020204" pitchFamily="34" charset="0"/>
                <a:cs typeface="Arial" panose="020B0604020202020204" pitchFamily="34" charset="0"/>
              </a:rPr>
              <a:t>In the light of the CWC Implementation Ordinance and CWC Implementation Rules, the National Authority may issue a permit to any facility that intends to export or import Schedule I, II or III chemicals and their mixtures. </a:t>
            </a:r>
          </a:p>
          <a:p>
            <a:pPr marL="457200" lvl="1" indent="-457200" algn="just">
              <a:lnSpc>
                <a:spcPct val="90000"/>
              </a:lnSpc>
              <a:buFont typeface="Arial" charset="0"/>
              <a:buChar char="•"/>
            </a:pPr>
            <a:r>
              <a:rPr lang="en-US" altLang="en-US" sz="2200" dirty="0" smtClean="0">
                <a:solidFill>
                  <a:schemeClr val="tx1"/>
                </a:solidFill>
                <a:latin typeface="Arial" panose="020B0604020202020204" pitchFamily="34" charset="0"/>
                <a:cs typeface="Arial" panose="020B0604020202020204" pitchFamily="34" charset="0"/>
              </a:rPr>
              <a:t>For obtaining permit, the importer or exporter shall apply at least forty-five days prior to the intended export or import. For securing the permit, the chemical importing company or exporting company has to fulfill the certain requirements such as providing information on the purpose of import, quantity of imported chemicals, the end uses, name and address of end user(s), certificate that Schedule chemical will not be retransferred, and will be used for not permitted purposes under CWC, etc.</a:t>
            </a:r>
          </a:p>
        </p:txBody>
      </p:sp>
      <p:sp>
        <p:nvSpPr>
          <p:cNvPr id="27652" name="Slide Number Placeholder 1"/>
          <p:cNvSpPr>
            <a:spLocks noGrp="1"/>
          </p:cNvSpPr>
          <p:nvPr>
            <p:ph type="sldNum" sz="quarter" idx="12"/>
          </p:nvPr>
        </p:nvSpPr>
        <p:spPr>
          <a:noFill/>
        </p:spPr>
        <p:txBody>
          <a:bodyPr/>
          <a:lstStyle/>
          <a:p>
            <a:fld id="{C48A3A1C-458F-478D-831D-F459138255CC}" type="slidenum">
              <a:rPr lang="en-GB" altLang="en-US"/>
              <a:pPr/>
              <a:t>31</a:t>
            </a:fld>
            <a:endParaRPr lang="en-GB" altLang="en-US"/>
          </a:p>
        </p:txBody>
      </p:sp>
      <p:grpSp>
        <p:nvGrpSpPr>
          <p:cNvPr id="5" name="Group 7"/>
          <p:cNvGrpSpPr>
            <a:grpSpLocks/>
          </p:cNvGrpSpPr>
          <p:nvPr/>
        </p:nvGrpSpPr>
        <p:grpSpPr bwMode="auto">
          <a:xfrm>
            <a:off x="0" y="0"/>
            <a:ext cx="9144000" cy="1066800"/>
            <a:chOff x="0" y="0"/>
            <a:chExt cx="5760" cy="672"/>
          </a:xfrm>
        </p:grpSpPr>
        <p:pic>
          <p:nvPicPr>
            <p:cNvPr id="6" name="Picture 8" descr="Ministry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10" cy="6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OPCW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4" y="0"/>
              <a:ext cx="576" cy="55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823055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685800" y="76200"/>
            <a:ext cx="7772400" cy="950913"/>
          </a:xfrm>
        </p:spPr>
        <p:txBody>
          <a:bodyPr/>
          <a:lstStyle/>
          <a:p>
            <a:r>
              <a:rPr lang="en-US" altLang="en-US" sz="4000" b="1" u="sng" dirty="0" smtClean="0">
                <a:solidFill>
                  <a:schemeClr val="tx1"/>
                </a:solidFill>
                <a:latin typeface="Calibri" pitchFamily="34" charset="0"/>
              </a:rPr>
              <a:t>SUPPLIER EVALUATION / AUDIT</a:t>
            </a:r>
          </a:p>
        </p:txBody>
      </p:sp>
      <p:sp>
        <p:nvSpPr>
          <p:cNvPr id="3" name="Content Placeholder 2"/>
          <p:cNvSpPr>
            <a:spLocks noGrp="1"/>
          </p:cNvSpPr>
          <p:nvPr>
            <p:ph idx="4294967295"/>
          </p:nvPr>
        </p:nvSpPr>
        <p:spPr>
          <a:xfrm>
            <a:off x="457200" y="1295400"/>
            <a:ext cx="8153400" cy="4038600"/>
          </a:xfrm>
        </p:spPr>
        <p:txBody>
          <a:bodyPr>
            <a:noAutofit/>
          </a:bodyPr>
          <a:lstStyle/>
          <a:p>
            <a:pPr marL="401638" indent="-401638" algn="just">
              <a:defRPr/>
            </a:pPr>
            <a:r>
              <a:rPr lang="en-US" altLang="en-US" sz="2400" dirty="0" smtClean="0">
                <a:solidFill>
                  <a:schemeClr val="tx1"/>
                </a:solidFill>
                <a:latin typeface="Arial" panose="020B0604020202020204" pitchFamily="34" charset="0"/>
                <a:cs typeface="Arial" panose="020B0604020202020204" pitchFamily="34" charset="0"/>
              </a:rPr>
              <a:t>Supplier </a:t>
            </a:r>
            <a:r>
              <a:rPr lang="en-US" altLang="en-US" sz="2400" dirty="0">
                <a:solidFill>
                  <a:schemeClr val="tx1"/>
                </a:solidFill>
                <a:latin typeface="Arial" panose="020B0604020202020204" pitchFamily="34" charset="0"/>
                <a:cs typeface="Arial" panose="020B0604020202020204" pitchFamily="34" charset="0"/>
              </a:rPr>
              <a:t>p</a:t>
            </a:r>
            <a:r>
              <a:rPr lang="en-US" altLang="en-US" sz="2400" dirty="0" smtClean="0">
                <a:solidFill>
                  <a:schemeClr val="tx1"/>
                </a:solidFill>
                <a:latin typeface="Arial" panose="020B0604020202020204" pitchFamily="34" charset="0"/>
                <a:cs typeface="Arial" panose="020B0604020202020204" pitchFamily="34" charset="0"/>
              </a:rPr>
              <a:t>rofile</a:t>
            </a:r>
          </a:p>
          <a:p>
            <a:pPr marL="401638" indent="-401638" algn="just">
              <a:defRPr/>
            </a:pPr>
            <a:r>
              <a:rPr lang="en-US" altLang="en-US" sz="2400" dirty="0" smtClean="0">
                <a:solidFill>
                  <a:schemeClr val="tx1"/>
                </a:solidFill>
                <a:latin typeface="Arial" panose="020B0604020202020204" pitchFamily="34" charset="0"/>
                <a:cs typeface="Arial" panose="020B0604020202020204" pitchFamily="34" charset="0"/>
              </a:rPr>
              <a:t>Human rights policy.</a:t>
            </a:r>
          </a:p>
          <a:p>
            <a:pPr marL="401638" indent="-401638" algn="just">
              <a:defRPr/>
            </a:pPr>
            <a:r>
              <a:rPr lang="en-US" altLang="en-US" sz="2400" dirty="0" smtClean="0">
                <a:solidFill>
                  <a:schemeClr val="tx1"/>
                </a:solidFill>
                <a:latin typeface="Arial" panose="020B0604020202020204" pitchFamily="34" charset="0"/>
                <a:cs typeface="Arial" panose="020B0604020202020204" pitchFamily="34" charset="0"/>
              </a:rPr>
              <a:t>Labor standards.</a:t>
            </a:r>
          </a:p>
          <a:p>
            <a:pPr marL="401638" indent="-401638" algn="just">
              <a:defRPr/>
            </a:pPr>
            <a:r>
              <a:rPr lang="en-US" altLang="en-US" sz="2400" dirty="0" smtClean="0">
                <a:solidFill>
                  <a:schemeClr val="tx1"/>
                </a:solidFill>
                <a:latin typeface="Arial" panose="020B0604020202020204" pitchFamily="34" charset="0"/>
                <a:cs typeface="Arial" panose="020B0604020202020204" pitchFamily="34" charset="0"/>
              </a:rPr>
              <a:t>Environment, Health &amp; Safety policy.</a:t>
            </a:r>
          </a:p>
          <a:p>
            <a:pPr marL="401638" indent="-401638" algn="just">
              <a:defRPr/>
            </a:pPr>
            <a:r>
              <a:rPr lang="en-US" altLang="en-US" sz="2400" dirty="0">
                <a:solidFill>
                  <a:schemeClr val="tx1"/>
                </a:solidFill>
                <a:latin typeface="Arial" panose="020B0604020202020204" pitchFamily="34" charset="0"/>
                <a:cs typeface="Arial" panose="020B0604020202020204" pitchFamily="34" charset="0"/>
              </a:rPr>
              <a:t>Compliance with all applicable laws and regulations.</a:t>
            </a:r>
          </a:p>
          <a:p>
            <a:pPr marL="401638" indent="-401638" algn="just">
              <a:defRPr/>
            </a:pPr>
            <a:r>
              <a:rPr lang="en-US" altLang="en-US" sz="2400" dirty="0" smtClean="0">
                <a:solidFill>
                  <a:schemeClr val="tx1"/>
                </a:solidFill>
                <a:latin typeface="Arial" panose="020B0604020202020204" pitchFamily="34" charset="0"/>
                <a:cs typeface="Arial" panose="020B0604020202020204" pitchFamily="34" charset="0"/>
              </a:rPr>
              <a:t>Protection of Health &amp; Safety of employees &amp; OSHA compliances.</a:t>
            </a:r>
          </a:p>
          <a:p>
            <a:pPr marL="401638" indent="-401638" algn="just">
              <a:defRPr/>
            </a:pPr>
            <a:r>
              <a:rPr lang="en-US" altLang="en-US" sz="2400" dirty="0" smtClean="0">
                <a:solidFill>
                  <a:schemeClr val="tx1"/>
                </a:solidFill>
                <a:latin typeface="Arial" panose="020B0604020202020204" pitchFamily="34" charset="0"/>
                <a:cs typeface="Arial" panose="020B0604020202020204" pitchFamily="34" charset="0"/>
              </a:rPr>
              <a:t>Environmental Compliances.</a:t>
            </a:r>
          </a:p>
          <a:p>
            <a:pPr marL="401638" indent="-401638" algn="just">
              <a:defRPr/>
            </a:pPr>
            <a:r>
              <a:rPr lang="en-US" altLang="en-US" sz="2400" dirty="0" smtClean="0">
                <a:solidFill>
                  <a:schemeClr val="tx1"/>
                </a:solidFill>
                <a:latin typeface="Arial" panose="020B0604020202020204" pitchFamily="34" charset="0"/>
                <a:cs typeface="Arial" panose="020B0604020202020204" pitchFamily="34" charset="0"/>
              </a:rPr>
              <a:t>Chemical handling &amp; storage practices.</a:t>
            </a:r>
          </a:p>
        </p:txBody>
      </p:sp>
      <p:pic>
        <p:nvPicPr>
          <p:cNvPr id="32774" name="Picture 6"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945091"/>
            <a:ext cx="1955389" cy="18875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8677" name="Slide Number Placeholder 1"/>
          <p:cNvSpPr>
            <a:spLocks noGrp="1"/>
          </p:cNvSpPr>
          <p:nvPr>
            <p:ph type="sldNum" sz="quarter" idx="12"/>
          </p:nvPr>
        </p:nvSpPr>
        <p:spPr>
          <a:noFill/>
        </p:spPr>
        <p:txBody>
          <a:bodyPr/>
          <a:lstStyle/>
          <a:p>
            <a:fld id="{943A65FC-5204-4E7E-BE02-E609FDA43074}" type="slidenum">
              <a:rPr lang="en-GB" altLang="en-US"/>
              <a:pPr/>
              <a:t>32</a:t>
            </a:fld>
            <a:endParaRPr lang="en-GB" altLang="en-US"/>
          </a:p>
        </p:txBody>
      </p:sp>
      <p:grpSp>
        <p:nvGrpSpPr>
          <p:cNvPr id="6" name="Group 7"/>
          <p:cNvGrpSpPr>
            <a:grpSpLocks/>
          </p:cNvGrpSpPr>
          <p:nvPr/>
        </p:nvGrpSpPr>
        <p:grpSpPr bwMode="auto">
          <a:xfrm>
            <a:off x="0" y="0"/>
            <a:ext cx="9144000" cy="1066800"/>
            <a:chOff x="0" y="0"/>
            <a:chExt cx="5760" cy="672"/>
          </a:xfrm>
        </p:grpSpPr>
        <p:pic>
          <p:nvPicPr>
            <p:cNvPr id="7" name="Picture 8" descr="Ministr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10" cy="6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OPCW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 y="0"/>
              <a:ext cx="576" cy="55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255592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76200"/>
            <a:ext cx="8305800" cy="1569660"/>
          </a:xfrm>
          <a:prstGeom prst="rect">
            <a:avLst/>
          </a:prstGeom>
          <a:noFill/>
        </p:spPr>
        <p:txBody>
          <a:bodyPr wrap="square" rtlCol="0">
            <a:spAutoFit/>
          </a:bodyPr>
          <a:lstStyle/>
          <a:p>
            <a:pPr algn="ctr"/>
            <a:r>
              <a:rPr lang="en-US" sz="3200" b="1" u="sng" dirty="0" smtClean="0">
                <a:latin typeface="Arial" panose="020B0604020202020204" pitchFamily="34" charset="0"/>
                <a:cs typeface="Arial" panose="020B0604020202020204" pitchFamily="34" charset="0"/>
              </a:rPr>
              <a:t>CUSTOMER AUDIT – </a:t>
            </a:r>
          </a:p>
          <a:p>
            <a:pPr algn="ctr"/>
            <a:r>
              <a:rPr lang="en-US" sz="3200" b="1" u="sng" dirty="0" smtClean="0">
                <a:latin typeface="Arial" panose="020B0604020202020204" pitchFamily="34" charset="0"/>
                <a:cs typeface="Arial" panose="020B0604020202020204" pitchFamily="34" charset="0"/>
              </a:rPr>
              <a:t>NO PERMISSION IS GRANTED IF</a:t>
            </a:r>
          </a:p>
          <a:p>
            <a:pPr algn="ctr"/>
            <a:endParaRPr lang="en-US" sz="3200" b="1" u="sng" dirty="0">
              <a:latin typeface="Arial" panose="020B0604020202020204" pitchFamily="34" charset="0"/>
              <a:cs typeface="Arial" panose="020B0604020202020204" pitchFamily="34" charset="0"/>
            </a:endParaRPr>
          </a:p>
        </p:txBody>
      </p:sp>
      <p:sp>
        <p:nvSpPr>
          <p:cNvPr id="5" name="TextBox 4"/>
          <p:cNvSpPr txBox="1"/>
          <p:nvPr/>
        </p:nvSpPr>
        <p:spPr>
          <a:xfrm>
            <a:off x="228600" y="1111508"/>
            <a:ext cx="8763000" cy="4832092"/>
          </a:xfrm>
          <a:prstGeom prst="rect">
            <a:avLst/>
          </a:prstGeom>
          <a:noFill/>
        </p:spPr>
        <p:txBody>
          <a:bodyPr wrap="square" rtlCol="0">
            <a:spAutoFit/>
          </a:bodyPr>
          <a:lstStyle/>
          <a:p>
            <a:pPr marL="236538" indent="-236538">
              <a:buFont typeface="Arial" pitchFamily="34" charset="0"/>
              <a:buChar char="•"/>
            </a:pPr>
            <a:r>
              <a:rPr lang="en-US" sz="2200" b="1" u="sng" dirty="0" smtClean="0">
                <a:latin typeface="Arial" panose="020B0604020202020204" pitchFamily="34" charset="0"/>
                <a:cs typeface="Arial" panose="020B0604020202020204" pitchFamily="34" charset="0"/>
              </a:rPr>
              <a:t>Customer Identity</a:t>
            </a:r>
            <a:r>
              <a:rPr lang="en-US" sz="2200" b="1" dirty="0" smtClean="0">
                <a:latin typeface="Arial" panose="020B0604020202020204" pitchFamily="34" charset="0"/>
                <a:cs typeface="Arial" panose="020B0604020202020204" pitchFamily="34" charset="0"/>
              </a:rPr>
              <a:t>:</a:t>
            </a:r>
          </a:p>
          <a:p>
            <a:pPr marL="739775" indent="-511175">
              <a:buFont typeface="Wingdings" panose="05000000000000000000" pitchFamily="2" charset="2"/>
              <a:buChar char="Ø"/>
            </a:pPr>
            <a:r>
              <a:rPr lang="en-US" sz="2200" dirty="0" smtClean="0">
                <a:latin typeface="Arial" panose="020B0604020202020204" pitchFamily="34" charset="0"/>
                <a:cs typeface="Arial" panose="020B0604020202020204" pitchFamily="34" charset="0"/>
              </a:rPr>
              <a:t>Customer lacking business understanding / instincts.</a:t>
            </a:r>
          </a:p>
          <a:p>
            <a:pPr marL="739775" indent="-511175">
              <a:buFont typeface="Wingdings" panose="05000000000000000000" pitchFamily="2" charset="2"/>
              <a:buChar char="Ø"/>
            </a:pPr>
            <a:r>
              <a:rPr lang="en-US" sz="2200" dirty="0" smtClean="0">
                <a:latin typeface="Arial" panose="020B0604020202020204" pitchFamily="34" charset="0"/>
                <a:cs typeface="Arial" panose="020B0604020202020204" pitchFamily="34" charset="0"/>
              </a:rPr>
              <a:t>Customer refuses to give necessary detail.</a:t>
            </a:r>
          </a:p>
          <a:p>
            <a:pPr marL="739775" indent="-511175">
              <a:buFont typeface="Wingdings" panose="05000000000000000000" pitchFamily="2" charset="2"/>
              <a:buChar char="Ø"/>
            </a:pPr>
            <a:r>
              <a:rPr lang="en-US" sz="2200" dirty="0" smtClean="0">
                <a:latin typeface="Arial" panose="020B0604020202020204" pitchFamily="34" charset="0"/>
                <a:cs typeface="Arial" panose="020B0604020202020204" pitchFamily="34" charset="0"/>
              </a:rPr>
              <a:t>Customer is not a member of any professional body </a:t>
            </a:r>
            <a:r>
              <a:rPr lang="en-US" sz="2200" dirty="0" err="1" smtClean="0">
                <a:latin typeface="Arial" panose="020B0604020202020204" pitchFamily="34" charset="0"/>
                <a:cs typeface="Arial" panose="020B0604020202020204" pitchFamily="34" charset="0"/>
              </a:rPr>
              <a:t>e.g</a:t>
            </a:r>
            <a:r>
              <a:rPr lang="en-US" sz="2200" dirty="0" smtClean="0">
                <a:latin typeface="Arial" panose="020B0604020202020204" pitchFamily="34" charset="0"/>
                <a:cs typeface="Arial" panose="020B0604020202020204" pitchFamily="34" charset="0"/>
              </a:rPr>
              <a:t> PCMA.</a:t>
            </a:r>
          </a:p>
          <a:p>
            <a:pPr marL="236538" indent="-236538">
              <a:buFont typeface="Arial" pitchFamily="34" charset="0"/>
              <a:buChar char="•"/>
            </a:pPr>
            <a:r>
              <a:rPr lang="en-US" sz="2200" b="1" u="sng" dirty="0" smtClean="0">
                <a:latin typeface="Arial" panose="020B0604020202020204" pitchFamily="34" charset="0"/>
                <a:cs typeface="Arial" panose="020B0604020202020204" pitchFamily="34" charset="0"/>
              </a:rPr>
              <a:t>Business Practices</a:t>
            </a:r>
            <a:r>
              <a:rPr lang="en-US" sz="2200" b="1" dirty="0" smtClean="0">
                <a:latin typeface="Arial" panose="020B0604020202020204" pitchFamily="34" charset="0"/>
                <a:cs typeface="Arial" panose="020B0604020202020204" pitchFamily="34" charset="0"/>
              </a:rPr>
              <a:t>:</a:t>
            </a:r>
          </a:p>
          <a:p>
            <a:pPr marL="739775" indent="-511175">
              <a:buFont typeface="Wingdings" panose="05000000000000000000" pitchFamily="2" charset="2"/>
              <a:buChar char="Ø"/>
            </a:pPr>
            <a:r>
              <a:rPr lang="en-US" sz="2200" dirty="0" smtClean="0">
                <a:latin typeface="Arial" panose="020B0604020202020204" pitchFamily="34" charset="0"/>
                <a:cs typeface="Arial" panose="020B0604020202020204" pitchFamily="34" charset="0"/>
              </a:rPr>
              <a:t>Orders are sent at irregular intervals.</a:t>
            </a:r>
          </a:p>
          <a:p>
            <a:pPr marL="739775" indent="-511175">
              <a:buFont typeface="Wingdings" panose="05000000000000000000" pitchFamily="2" charset="2"/>
              <a:buChar char="Ø"/>
            </a:pPr>
            <a:r>
              <a:rPr lang="en-US" sz="2200" dirty="0" smtClean="0">
                <a:latin typeface="Arial" panose="020B0604020202020204" pitchFamily="34" charset="0"/>
                <a:cs typeface="Arial" panose="020B0604020202020204" pitchFamily="34" charset="0"/>
              </a:rPr>
              <a:t>Payment is made in Advance (TT via outside, Bank Draft)</a:t>
            </a:r>
          </a:p>
          <a:p>
            <a:pPr marL="739775" indent="-511175">
              <a:buFont typeface="Wingdings" panose="05000000000000000000" pitchFamily="2" charset="2"/>
              <a:buChar char="Ø"/>
            </a:pPr>
            <a:r>
              <a:rPr lang="en-US" sz="2200" dirty="0" smtClean="0">
                <a:latin typeface="Arial" panose="020B0604020202020204" pitchFamily="34" charset="0"/>
                <a:cs typeface="Arial" panose="020B0604020202020204" pitchFamily="34" charset="0"/>
              </a:rPr>
              <a:t>An intermediary or agent is named as the consignee.</a:t>
            </a:r>
          </a:p>
          <a:p>
            <a:pPr marL="236538" indent="-236538">
              <a:buFont typeface="Arial" pitchFamily="34" charset="0"/>
              <a:buChar char="•"/>
            </a:pPr>
            <a:r>
              <a:rPr lang="en-US" sz="2200" b="1" u="sng" dirty="0" smtClean="0">
                <a:latin typeface="Arial" panose="020B0604020202020204" pitchFamily="34" charset="0"/>
                <a:cs typeface="Arial" panose="020B0604020202020204" pitchFamily="34" charset="0"/>
              </a:rPr>
              <a:t>Use of Products</a:t>
            </a:r>
            <a:r>
              <a:rPr lang="en-US" sz="2200" b="1" dirty="0" smtClean="0">
                <a:latin typeface="Arial" panose="020B0604020202020204" pitchFamily="34" charset="0"/>
                <a:cs typeface="Arial" panose="020B0604020202020204" pitchFamily="34" charset="0"/>
              </a:rPr>
              <a:t>:</a:t>
            </a:r>
          </a:p>
          <a:p>
            <a:pPr marL="739775" indent="-511175">
              <a:buFont typeface="Wingdings" panose="05000000000000000000" pitchFamily="2" charset="2"/>
              <a:buChar char="Ø"/>
            </a:pPr>
            <a:r>
              <a:rPr lang="en-US" sz="2200" dirty="0" smtClean="0">
                <a:latin typeface="Arial" panose="020B0604020202020204" pitchFamily="34" charset="0"/>
                <a:cs typeface="Arial" panose="020B0604020202020204" pitchFamily="34" charset="0"/>
              </a:rPr>
              <a:t>Order involve more than one precursor.</a:t>
            </a:r>
          </a:p>
          <a:p>
            <a:pPr marL="739775" indent="-511175">
              <a:buFont typeface="Wingdings" panose="05000000000000000000" pitchFamily="2" charset="2"/>
              <a:buChar char="Ø"/>
            </a:pPr>
            <a:r>
              <a:rPr lang="en-US" sz="2200" dirty="0" smtClean="0">
                <a:latin typeface="Arial" panose="020B0604020202020204" pitchFamily="34" charset="0"/>
                <a:cs typeface="Arial" panose="020B0604020202020204" pitchFamily="34" charset="0"/>
              </a:rPr>
              <a:t>Disparity between the </a:t>
            </a:r>
            <a:r>
              <a:rPr lang="en-US" sz="2200" b="1" dirty="0" smtClean="0">
                <a:latin typeface="Arial" panose="020B0604020202020204" pitchFamily="34" charset="0"/>
                <a:cs typeface="Arial" panose="020B0604020202020204" pitchFamily="34" charset="0"/>
              </a:rPr>
              <a:t>USE </a:t>
            </a:r>
            <a:r>
              <a:rPr lang="en-US" sz="2200" dirty="0" smtClean="0">
                <a:latin typeface="Arial" panose="020B0604020202020204" pitchFamily="34" charset="0"/>
                <a:cs typeface="Arial" panose="020B0604020202020204" pitchFamily="34" charset="0"/>
              </a:rPr>
              <a:t>and </a:t>
            </a:r>
            <a:r>
              <a:rPr lang="en-US" sz="2200" b="1" dirty="0" smtClean="0">
                <a:latin typeface="Arial" panose="020B0604020202020204" pitchFamily="34" charset="0"/>
                <a:cs typeface="Arial" panose="020B0604020202020204" pitchFamily="34" charset="0"/>
              </a:rPr>
              <a:t>DEMAND</a:t>
            </a:r>
            <a:r>
              <a:rPr lang="en-US" sz="2200" dirty="0" smtClean="0">
                <a:latin typeface="Arial" panose="020B0604020202020204" pitchFamily="34" charset="0"/>
                <a:cs typeface="Arial" panose="020B0604020202020204" pitchFamily="34" charset="0"/>
              </a:rPr>
              <a:t>.</a:t>
            </a:r>
          </a:p>
          <a:p>
            <a:pPr marL="739775" indent="-511175">
              <a:buFont typeface="Wingdings" panose="05000000000000000000" pitchFamily="2" charset="2"/>
              <a:buChar char="Ø"/>
            </a:pPr>
            <a:r>
              <a:rPr lang="en-US" sz="2200" dirty="0" smtClean="0">
                <a:latin typeface="Arial" panose="020B0604020202020204" pitchFamily="34" charset="0"/>
                <a:cs typeface="Arial" panose="020B0604020202020204" pitchFamily="34" charset="0"/>
              </a:rPr>
              <a:t>Firms apparently having no use of product ordered.</a:t>
            </a:r>
          </a:p>
          <a:p>
            <a:pPr marL="457200" indent="-457200"/>
            <a:endParaRPr lang="en-US" sz="2200" dirty="0" smtClean="0">
              <a:latin typeface="Arial" panose="020B0604020202020204" pitchFamily="34" charset="0"/>
              <a:cs typeface="Arial" panose="020B0604020202020204" pitchFamily="34" charset="0"/>
            </a:endParaRPr>
          </a:p>
          <a:p>
            <a:pPr marL="457200" indent="-457200">
              <a:buFont typeface="+mj-lt"/>
              <a:buAutoNum type="arabicPeriod"/>
            </a:pPr>
            <a:endParaRPr lang="en-US" sz="2200" dirty="0" smtClean="0">
              <a:latin typeface="Arial" panose="020B0604020202020204" pitchFamily="34" charset="0"/>
              <a:cs typeface="Arial" panose="020B0604020202020204" pitchFamily="34" charset="0"/>
            </a:endParaRPr>
          </a:p>
        </p:txBody>
      </p:sp>
      <p:grpSp>
        <p:nvGrpSpPr>
          <p:cNvPr id="6" name="Group 7"/>
          <p:cNvGrpSpPr>
            <a:grpSpLocks/>
          </p:cNvGrpSpPr>
          <p:nvPr/>
        </p:nvGrpSpPr>
        <p:grpSpPr bwMode="auto">
          <a:xfrm>
            <a:off x="0" y="0"/>
            <a:ext cx="9144000" cy="1066800"/>
            <a:chOff x="0" y="0"/>
            <a:chExt cx="5760" cy="672"/>
          </a:xfrm>
        </p:grpSpPr>
        <p:pic>
          <p:nvPicPr>
            <p:cNvPr id="7" name="Picture 8" descr="Ministry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10" cy="6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OPCW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4" y="0"/>
              <a:ext cx="576" cy="55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90009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1219200" y="1747838"/>
            <a:ext cx="7239000" cy="533400"/>
          </a:xfrm>
        </p:spPr>
        <p:txBody>
          <a:bodyPr/>
          <a:lstStyle/>
          <a:p>
            <a:r>
              <a:rPr lang="en-US" altLang="en-US" sz="3600" b="1" smtClean="0"/>
              <a:t>Pakistan's End-user license</a:t>
            </a:r>
          </a:p>
        </p:txBody>
      </p:sp>
      <p:sp>
        <p:nvSpPr>
          <p:cNvPr id="33795" name="Rectangle 3"/>
          <p:cNvSpPr>
            <a:spLocks noGrp="1" noChangeArrowheads="1"/>
          </p:cNvSpPr>
          <p:nvPr>
            <p:ph type="body" idx="4294967295"/>
          </p:nvPr>
        </p:nvSpPr>
        <p:spPr>
          <a:xfrm>
            <a:off x="266700" y="1066799"/>
            <a:ext cx="8724900" cy="4403199"/>
          </a:xfrm>
        </p:spPr>
        <p:txBody>
          <a:bodyPr/>
          <a:lstStyle/>
          <a:p>
            <a:pPr marL="0" indent="0" algn="just">
              <a:lnSpc>
                <a:spcPct val="200000"/>
              </a:lnSpc>
              <a:buNone/>
              <a:defRPr/>
            </a:pPr>
            <a:r>
              <a:rPr lang="en-US" altLang="en-US" sz="2400" dirty="0" smtClean="0">
                <a:solidFill>
                  <a:schemeClr val="tx1"/>
                </a:solidFill>
                <a:latin typeface="Arial" panose="020B0604020202020204" pitchFamily="34" charset="0"/>
                <a:cs typeface="Arial" panose="020B0604020202020204" pitchFamily="34" charset="0"/>
              </a:rPr>
              <a:t>An end-user license agreement (EULA) is a license that gives a user the right to use a chemical while ensuring traceability and maintain a deliberate data base of the chemical use and its lifecycle. The industries have to ensure that they provide the purpose, need and authenticity that the chemical is not being used for any illegal purposes. </a:t>
            </a:r>
            <a:endParaRPr lang="en-US" altLang="en-US" sz="1050" dirty="0" smtClean="0">
              <a:solidFill>
                <a:schemeClr val="tx1"/>
              </a:solidFill>
              <a:latin typeface="Arial" panose="020B0604020202020204" pitchFamily="34" charset="0"/>
              <a:cs typeface="Arial" panose="020B0604020202020204" pitchFamily="34" charset="0"/>
            </a:endParaRPr>
          </a:p>
        </p:txBody>
      </p:sp>
      <p:sp>
        <p:nvSpPr>
          <p:cNvPr id="30725" name="Slide Number Placeholder 1"/>
          <p:cNvSpPr>
            <a:spLocks noGrp="1"/>
          </p:cNvSpPr>
          <p:nvPr>
            <p:ph type="sldNum" sz="quarter" idx="12"/>
          </p:nvPr>
        </p:nvSpPr>
        <p:spPr>
          <a:noFill/>
        </p:spPr>
        <p:txBody>
          <a:bodyPr/>
          <a:lstStyle/>
          <a:p>
            <a:fld id="{FDC8DD78-E2F4-4552-AEA4-9BA0B7FC6041}" type="slidenum">
              <a:rPr lang="en-GB" altLang="en-US"/>
              <a:pPr/>
              <a:t>34</a:t>
            </a:fld>
            <a:endParaRPr lang="en-GB" altLang="en-US"/>
          </a:p>
        </p:txBody>
      </p:sp>
      <p:grpSp>
        <p:nvGrpSpPr>
          <p:cNvPr id="7" name="Group 7"/>
          <p:cNvGrpSpPr>
            <a:grpSpLocks/>
          </p:cNvGrpSpPr>
          <p:nvPr/>
        </p:nvGrpSpPr>
        <p:grpSpPr bwMode="auto">
          <a:xfrm>
            <a:off x="0" y="0"/>
            <a:ext cx="9144000" cy="1066800"/>
            <a:chOff x="0" y="0"/>
            <a:chExt cx="5760" cy="672"/>
          </a:xfrm>
        </p:grpSpPr>
        <p:pic>
          <p:nvPicPr>
            <p:cNvPr id="8" name="Picture 8" descr="Ministry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10" cy="6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OPCW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4" y="0"/>
              <a:ext cx="576" cy="554"/>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p:cNvSpPr txBox="1"/>
          <p:nvPr/>
        </p:nvSpPr>
        <p:spPr>
          <a:xfrm>
            <a:off x="381000" y="141982"/>
            <a:ext cx="8305800" cy="523220"/>
          </a:xfrm>
          <a:prstGeom prst="rect">
            <a:avLst/>
          </a:prstGeom>
          <a:noFill/>
        </p:spPr>
        <p:txBody>
          <a:bodyPr wrap="square" rtlCol="0">
            <a:spAutoFit/>
          </a:bodyPr>
          <a:lstStyle/>
          <a:p>
            <a:pPr algn="ctr"/>
            <a:r>
              <a:rPr lang="en-US" sz="2800" b="1" u="sng" dirty="0" smtClean="0">
                <a:latin typeface="Arial" panose="020B0604020202020204" pitchFamily="34" charset="0"/>
                <a:cs typeface="Arial" panose="020B0604020202020204" pitchFamily="34" charset="0"/>
              </a:rPr>
              <a:t>END USER LICENSE</a:t>
            </a:r>
            <a:endParaRPr lang="en-US" sz="28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62344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ubtitle 2"/>
          <p:cNvSpPr>
            <a:spLocks noGrp="1"/>
          </p:cNvSpPr>
          <p:nvPr>
            <p:ph type="subTitle" idx="4294967295"/>
          </p:nvPr>
        </p:nvSpPr>
        <p:spPr>
          <a:xfrm>
            <a:off x="1549400" y="4059238"/>
            <a:ext cx="6045200" cy="1593850"/>
          </a:xfrm>
        </p:spPr>
        <p:txBody>
          <a:bodyPr/>
          <a:lstStyle/>
          <a:p>
            <a:pPr marL="0" indent="0" algn="ctr">
              <a:buFontTx/>
              <a:buNone/>
            </a:pPr>
            <a:endParaRPr lang="en-US" altLang="en-US" smtClean="0">
              <a:solidFill>
                <a:srgbClr val="898989"/>
              </a:solidFill>
            </a:endParaRPr>
          </a:p>
        </p:txBody>
      </p:sp>
      <p:pic>
        <p:nvPicPr>
          <p:cNvPr id="31748" name="Picture 2" descr="D:\visits\Presentation DG\company profile.jpg"/>
          <p:cNvPicPr>
            <a:picLocks noChangeAspect="1" noChangeArrowheads="1"/>
          </p:cNvPicPr>
          <p:nvPr/>
        </p:nvPicPr>
        <p:blipFill>
          <a:blip r:embed="rId2"/>
          <a:srcRect/>
          <a:stretch>
            <a:fillRect/>
          </a:stretch>
        </p:blipFill>
        <p:spPr bwMode="auto">
          <a:xfrm>
            <a:off x="1066800" y="76200"/>
            <a:ext cx="7086600" cy="6705600"/>
          </a:xfrm>
          <a:prstGeom prst="rect">
            <a:avLst/>
          </a:prstGeom>
          <a:noFill/>
          <a:ln w="57150">
            <a:solidFill>
              <a:schemeClr val="tx1"/>
            </a:solidFill>
            <a:miter lim="800000"/>
            <a:headEnd/>
            <a:tailEnd/>
          </a:ln>
        </p:spPr>
      </p:pic>
      <p:sp>
        <p:nvSpPr>
          <p:cNvPr id="31749" name="Slide Number Placeholder 1"/>
          <p:cNvSpPr>
            <a:spLocks noGrp="1"/>
          </p:cNvSpPr>
          <p:nvPr>
            <p:ph type="sldNum" sz="quarter" idx="12"/>
          </p:nvPr>
        </p:nvSpPr>
        <p:spPr>
          <a:noFill/>
        </p:spPr>
        <p:txBody>
          <a:bodyPr/>
          <a:lstStyle/>
          <a:p>
            <a:fld id="{4905726F-A203-4825-BEBF-14CD5339AAA4}" type="slidenum">
              <a:rPr lang="en-GB" altLang="en-US"/>
              <a:pPr/>
              <a:t>35</a:t>
            </a:fld>
            <a:endParaRPr lang="en-GB" altLang="en-US"/>
          </a:p>
        </p:txBody>
      </p:sp>
      <p:grpSp>
        <p:nvGrpSpPr>
          <p:cNvPr id="6" name="Group 7"/>
          <p:cNvGrpSpPr>
            <a:grpSpLocks/>
          </p:cNvGrpSpPr>
          <p:nvPr/>
        </p:nvGrpSpPr>
        <p:grpSpPr bwMode="auto">
          <a:xfrm>
            <a:off x="0" y="0"/>
            <a:ext cx="9144000" cy="1066800"/>
            <a:chOff x="0" y="0"/>
            <a:chExt cx="5760" cy="672"/>
          </a:xfrm>
        </p:grpSpPr>
        <p:pic>
          <p:nvPicPr>
            <p:cNvPr id="7" name="Picture 8" descr="Ministr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10" cy="6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OPCW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 y="0"/>
              <a:ext cx="576" cy="554"/>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ectangle 3"/>
          <p:cNvSpPr txBox="1">
            <a:spLocks noChangeArrowheads="1"/>
          </p:cNvSpPr>
          <p:nvPr/>
        </p:nvSpPr>
        <p:spPr bwMode="auto">
          <a:xfrm>
            <a:off x="8077200" y="6511924"/>
            <a:ext cx="10668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entaur-Bold" pitchFamily="2" charset="0"/>
              </a:defRPr>
            </a:lvl2pPr>
            <a:lvl3pPr algn="ctr" rtl="0" eaLnBrk="0" fontAlgn="base" hangingPunct="0">
              <a:spcBef>
                <a:spcPct val="0"/>
              </a:spcBef>
              <a:spcAft>
                <a:spcPct val="0"/>
              </a:spcAft>
              <a:defRPr sz="4400">
                <a:solidFill>
                  <a:srgbClr val="FFFFFF"/>
                </a:solidFill>
                <a:latin typeface="Centaur-Bold" pitchFamily="2" charset="0"/>
              </a:defRPr>
            </a:lvl3pPr>
            <a:lvl4pPr algn="ctr" rtl="0" eaLnBrk="0" fontAlgn="base" hangingPunct="0">
              <a:spcBef>
                <a:spcPct val="0"/>
              </a:spcBef>
              <a:spcAft>
                <a:spcPct val="0"/>
              </a:spcAft>
              <a:defRPr sz="4400">
                <a:solidFill>
                  <a:srgbClr val="FFFFFF"/>
                </a:solidFill>
                <a:latin typeface="Centaur-Bold" pitchFamily="2" charset="0"/>
              </a:defRPr>
            </a:lvl4pPr>
            <a:lvl5pPr algn="ctr" rtl="0" eaLnBrk="0" fontAlgn="base" hangingPunct="0">
              <a:spcBef>
                <a:spcPct val="0"/>
              </a:spcBef>
              <a:spcAft>
                <a:spcPct val="0"/>
              </a:spcAft>
              <a:defRPr sz="4400">
                <a:solidFill>
                  <a:srgbClr val="FFFFFF"/>
                </a:solidFill>
                <a:latin typeface="Centaur-Bold" pitchFamily="2" charset="0"/>
              </a:defRPr>
            </a:lvl5pPr>
            <a:lvl6pPr marL="457200" algn="ctr" rtl="0" eaLnBrk="0" fontAlgn="base" hangingPunct="0">
              <a:spcBef>
                <a:spcPct val="0"/>
              </a:spcBef>
              <a:spcAft>
                <a:spcPct val="0"/>
              </a:spcAft>
              <a:defRPr sz="4400">
                <a:solidFill>
                  <a:srgbClr val="FFFFFF"/>
                </a:solidFill>
                <a:latin typeface="Centaur-Bold" pitchFamily="2" charset="0"/>
              </a:defRPr>
            </a:lvl6pPr>
            <a:lvl7pPr marL="914400" algn="ctr" rtl="0" eaLnBrk="0" fontAlgn="base" hangingPunct="0">
              <a:spcBef>
                <a:spcPct val="0"/>
              </a:spcBef>
              <a:spcAft>
                <a:spcPct val="0"/>
              </a:spcAft>
              <a:defRPr sz="4400">
                <a:solidFill>
                  <a:srgbClr val="FFFFFF"/>
                </a:solidFill>
                <a:latin typeface="Centaur-Bold" pitchFamily="2" charset="0"/>
              </a:defRPr>
            </a:lvl7pPr>
            <a:lvl8pPr marL="1371600" algn="ctr" rtl="0" eaLnBrk="0" fontAlgn="base" hangingPunct="0">
              <a:spcBef>
                <a:spcPct val="0"/>
              </a:spcBef>
              <a:spcAft>
                <a:spcPct val="0"/>
              </a:spcAft>
              <a:defRPr sz="4400">
                <a:solidFill>
                  <a:srgbClr val="FFFFFF"/>
                </a:solidFill>
                <a:latin typeface="Centaur-Bold" pitchFamily="2" charset="0"/>
              </a:defRPr>
            </a:lvl8pPr>
            <a:lvl9pPr marL="1828800" algn="ctr" rtl="0" eaLnBrk="0" fontAlgn="base" hangingPunct="0">
              <a:spcBef>
                <a:spcPct val="0"/>
              </a:spcBef>
              <a:spcAft>
                <a:spcPct val="0"/>
              </a:spcAft>
              <a:defRPr sz="4400">
                <a:solidFill>
                  <a:srgbClr val="FFFFFF"/>
                </a:solidFill>
                <a:latin typeface="Centaur-Bold" pitchFamily="2" charset="0"/>
              </a:defRPr>
            </a:lvl9pPr>
          </a:lstStyle>
          <a:p>
            <a:pPr eaLnBrk="1" hangingPunct="1"/>
            <a:r>
              <a:rPr lang="en-US" sz="2000" b="1" kern="0" dirty="0" err="1" smtClean="0">
                <a:solidFill>
                  <a:srgbClr val="FFFF00"/>
                </a:solidFill>
                <a:latin typeface="Arial" pitchFamily="34" charset="0"/>
                <a:cs typeface="Arial" pitchFamily="34" charset="0"/>
              </a:rPr>
              <a:t>Cont</a:t>
            </a:r>
            <a:r>
              <a:rPr lang="en-US" sz="2000" b="1" kern="0" dirty="0" smtClean="0">
                <a:solidFill>
                  <a:srgbClr val="FFFF00"/>
                </a:solidFill>
                <a:latin typeface="Arial" pitchFamily="34" charset="0"/>
                <a:cs typeface="Arial" pitchFamily="34" charset="0"/>
              </a:rPr>
              <a:t>…</a:t>
            </a:r>
            <a:endParaRPr lang="en-US" sz="3200" b="1" kern="0" dirty="0" smtClean="0">
              <a:solidFill>
                <a:srgbClr val="FFFF00"/>
              </a:solidFill>
              <a:latin typeface="Arial" pitchFamily="34" charset="0"/>
              <a:cs typeface="Arial" pitchFamily="34" charset="0"/>
            </a:endParaRPr>
          </a:p>
        </p:txBody>
      </p:sp>
      <p:sp>
        <p:nvSpPr>
          <p:cNvPr id="2" name="Rectangle 1"/>
          <p:cNvSpPr/>
          <p:nvPr/>
        </p:nvSpPr>
        <p:spPr bwMode="auto">
          <a:xfrm>
            <a:off x="4038600" y="609600"/>
            <a:ext cx="1447800" cy="228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1762823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D:\visits\Presentation DG\2.jpg"/>
          <p:cNvPicPr>
            <a:picLocks noGrp="1" noChangeAspect="1" noChangeArrowheads="1"/>
          </p:cNvPicPr>
          <p:nvPr>
            <p:ph idx="4294967295"/>
          </p:nvPr>
        </p:nvPicPr>
        <p:blipFill>
          <a:blip r:embed="rId2"/>
          <a:srcRect/>
          <a:stretch>
            <a:fillRect/>
          </a:stretch>
        </p:blipFill>
        <p:spPr>
          <a:xfrm>
            <a:off x="1066800" y="76200"/>
            <a:ext cx="7010400" cy="6705600"/>
          </a:xfrm>
          <a:ln w="57150">
            <a:solidFill>
              <a:schemeClr val="tx1"/>
            </a:solidFill>
          </a:ln>
        </p:spPr>
      </p:pic>
      <p:sp>
        <p:nvSpPr>
          <p:cNvPr id="32771" name="Slide Number Placeholder 1"/>
          <p:cNvSpPr>
            <a:spLocks noGrp="1"/>
          </p:cNvSpPr>
          <p:nvPr>
            <p:ph type="sldNum" sz="quarter" idx="12"/>
          </p:nvPr>
        </p:nvSpPr>
        <p:spPr>
          <a:noFill/>
        </p:spPr>
        <p:txBody>
          <a:bodyPr/>
          <a:lstStyle/>
          <a:p>
            <a:fld id="{684B58EF-8DAA-43F1-8698-5DCE3CB07213}" type="slidenum">
              <a:rPr lang="en-GB" altLang="en-US"/>
              <a:pPr/>
              <a:t>36</a:t>
            </a:fld>
            <a:endParaRPr lang="en-GB" altLang="en-US"/>
          </a:p>
        </p:txBody>
      </p:sp>
      <p:grpSp>
        <p:nvGrpSpPr>
          <p:cNvPr id="4" name="Group 7"/>
          <p:cNvGrpSpPr>
            <a:grpSpLocks/>
          </p:cNvGrpSpPr>
          <p:nvPr/>
        </p:nvGrpSpPr>
        <p:grpSpPr bwMode="auto">
          <a:xfrm>
            <a:off x="0" y="0"/>
            <a:ext cx="9144000" cy="1066800"/>
            <a:chOff x="0" y="0"/>
            <a:chExt cx="5760" cy="672"/>
          </a:xfrm>
        </p:grpSpPr>
        <p:pic>
          <p:nvPicPr>
            <p:cNvPr id="5" name="Picture 8" descr="Ministr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10" cy="6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OPCW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 y="0"/>
              <a:ext cx="576" cy="55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340342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D:\visits\Presentation DG\3.jpg"/>
          <p:cNvPicPr>
            <a:picLocks noChangeAspect="1" noChangeArrowheads="1"/>
          </p:cNvPicPr>
          <p:nvPr/>
        </p:nvPicPr>
        <p:blipFill>
          <a:blip r:embed="rId2"/>
          <a:srcRect/>
          <a:stretch>
            <a:fillRect/>
          </a:stretch>
        </p:blipFill>
        <p:spPr bwMode="auto">
          <a:xfrm>
            <a:off x="1066800" y="76200"/>
            <a:ext cx="7086599" cy="6705600"/>
          </a:xfrm>
          <a:prstGeom prst="rect">
            <a:avLst/>
          </a:prstGeom>
          <a:noFill/>
          <a:ln w="57150">
            <a:solidFill>
              <a:schemeClr val="tx1"/>
            </a:solidFill>
            <a:miter lim="800000"/>
            <a:headEnd/>
            <a:tailEnd/>
          </a:ln>
        </p:spPr>
      </p:pic>
      <p:sp>
        <p:nvSpPr>
          <p:cNvPr id="33795" name="Slide Number Placeholder 1"/>
          <p:cNvSpPr>
            <a:spLocks noGrp="1"/>
          </p:cNvSpPr>
          <p:nvPr>
            <p:ph type="sldNum" sz="quarter" idx="12"/>
          </p:nvPr>
        </p:nvSpPr>
        <p:spPr>
          <a:noFill/>
        </p:spPr>
        <p:txBody>
          <a:bodyPr/>
          <a:lstStyle/>
          <a:p>
            <a:fld id="{4BD6173F-390F-4426-9A6D-8ED976A9FBB8}" type="slidenum">
              <a:rPr lang="en-GB" altLang="en-US"/>
              <a:pPr/>
              <a:t>37</a:t>
            </a:fld>
            <a:endParaRPr lang="en-GB" altLang="en-US"/>
          </a:p>
        </p:txBody>
      </p:sp>
      <p:grpSp>
        <p:nvGrpSpPr>
          <p:cNvPr id="4" name="Group 7"/>
          <p:cNvGrpSpPr>
            <a:grpSpLocks/>
          </p:cNvGrpSpPr>
          <p:nvPr/>
        </p:nvGrpSpPr>
        <p:grpSpPr bwMode="auto">
          <a:xfrm>
            <a:off x="0" y="0"/>
            <a:ext cx="9144000" cy="1066800"/>
            <a:chOff x="0" y="0"/>
            <a:chExt cx="5760" cy="672"/>
          </a:xfrm>
        </p:grpSpPr>
        <p:pic>
          <p:nvPicPr>
            <p:cNvPr id="5" name="Picture 8" descr="Ministr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10" cy="6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OPCW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 y="0"/>
              <a:ext cx="576" cy="554"/>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6"/>
          <p:cNvSpPr/>
          <p:nvPr/>
        </p:nvSpPr>
        <p:spPr bwMode="auto">
          <a:xfrm>
            <a:off x="4114800" y="609600"/>
            <a:ext cx="2971800" cy="4572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7690857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D:\visits\Presentation DG\4.jpg"/>
          <p:cNvPicPr>
            <a:picLocks noChangeAspect="1" noChangeArrowheads="1"/>
          </p:cNvPicPr>
          <p:nvPr/>
        </p:nvPicPr>
        <p:blipFill>
          <a:blip r:embed="rId2"/>
          <a:srcRect/>
          <a:stretch>
            <a:fillRect/>
          </a:stretch>
        </p:blipFill>
        <p:spPr bwMode="auto">
          <a:xfrm>
            <a:off x="1074737" y="76200"/>
            <a:ext cx="7078663" cy="6705599"/>
          </a:xfrm>
          <a:prstGeom prst="rect">
            <a:avLst/>
          </a:prstGeom>
          <a:noFill/>
          <a:ln w="57150">
            <a:solidFill>
              <a:schemeClr val="tx1"/>
            </a:solidFill>
            <a:miter lim="800000"/>
            <a:headEnd/>
            <a:tailEnd/>
          </a:ln>
        </p:spPr>
      </p:pic>
      <p:sp>
        <p:nvSpPr>
          <p:cNvPr id="34819" name="Slide Number Placeholder 1"/>
          <p:cNvSpPr>
            <a:spLocks noGrp="1"/>
          </p:cNvSpPr>
          <p:nvPr>
            <p:ph type="sldNum" sz="quarter" idx="12"/>
          </p:nvPr>
        </p:nvSpPr>
        <p:spPr>
          <a:noFill/>
        </p:spPr>
        <p:txBody>
          <a:bodyPr/>
          <a:lstStyle/>
          <a:p>
            <a:fld id="{A0E21E1F-C8C1-4204-9743-BECA88B53AE3}" type="slidenum">
              <a:rPr lang="en-GB" altLang="en-US"/>
              <a:pPr/>
              <a:t>38</a:t>
            </a:fld>
            <a:endParaRPr lang="en-GB" altLang="en-US"/>
          </a:p>
        </p:txBody>
      </p:sp>
      <p:grpSp>
        <p:nvGrpSpPr>
          <p:cNvPr id="4" name="Group 7"/>
          <p:cNvGrpSpPr>
            <a:grpSpLocks/>
          </p:cNvGrpSpPr>
          <p:nvPr/>
        </p:nvGrpSpPr>
        <p:grpSpPr bwMode="auto">
          <a:xfrm>
            <a:off x="0" y="0"/>
            <a:ext cx="9144000" cy="1066800"/>
            <a:chOff x="0" y="0"/>
            <a:chExt cx="5760" cy="672"/>
          </a:xfrm>
        </p:grpSpPr>
        <p:pic>
          <p:nvPicPr>
            <p:cNvPr id="5" name="Picture 8" descr="Ministr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10" cy="6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OPCW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 y="0"/>
              <a:ext cx="576" cy="554"/>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angle 3"/>
          <p:cNvSpPr txBox="1">
            <a:spLocks noChangeArrowheads="1"/>
          </p:cNvSpPr>
          <p:nvPr/>
        </p:nvSpPr>
        <p:spPr bwMode="auto">
          <a:xfrm>
            <a:off x="8077200" y="6511924"/>
            <a:ext cx="10668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entaur-Bold" pitchFamily="2" charset="0"/>
              </a:defRPr>
            </a:lvl2pPr>
            <a:lvl3pPr algn="ctr" rtl="0" eaLnBrk="0" fontAlgn="base" hangingPunct="0">
              <a:spcBef>
                <a:spcPct val="0"/>
              </a:spcBef>
              <a:spcAft>
                <a:spcPct val="0"/>
              </a:spcAft>
              <a:defRPr sz="4400">
                <a:solidFill>
                  <a:srgbClr val="FFFFFF"/>
                </a:solidFill>
                <a:latin typeface="Centaur-Bold" pitchFamily="2" charset="0"/>
              </a:defRPr>
            </a:lvl3pPr>
            <a:lvl4pPr algn="ctr" rtl="0" eaLnBrk="0" fontAlgn="base" hangingPunct="0">
              <a:spcBef>
                <a:spcPct val="0"/>
              </a:spcBef>
              <a:spcAft>
                <a:spcPct val="0"/>
              </a:spcAft>
              <a:defRPr sz="4400">
                <a:solidFill>
                  <a:srgbClr val="FFFFFF"/>
                </a:solidFill>
                <a:latin typeface="Centaur-Bold" pitchFamily="2" charset="0"/>
              </a:defRPr>
            </a:lvl4pPr>
            <a:lvl5pPr algn="ctr" rtl="0" eaLnBrk="0" fontAlgn="base" hangingPunct="0">
              <a:spcBef>
                <a:spcPct val="0"/>
              </a:spcBef>
              <a:spcAft>
                <a:spcPct val="0"/>
              </a:spcAft>
              <a:defRPr sz="4400">
                <a:solidFill>
                  <a:srgbClr val="FFFFFF"/>
                </a:solidFill>
                <a:latin typeface="Centaur-Bold" pitchFamily="2" charset="0"/>
              </a:defRPr>
            </a:lvl5pPr>
            <a:lvl6pPr marL="457200" algn="ctr" rtl="0" eaLnBrk="0" fontAlgn="base" hangingPunct="0">
              <a:spcBef>
                <a:spcPct val="0"/>
              </a:spcBef>
              <a:spcAft>
                <a:spcPct val="0"/>
              </a:spcAft>
              <a:defRPr sz="4400">
                <a:solidFill>
                  <a:srgbClr val="FFFFFF"/>
                </a:solidFill>
                <a:latin typeface="Centaur-Bold" pitchFamily="2" charset="0"/>
              </a:defRPr>
            </a:lvl6pPr>
            <a:lvl7pPr marL="914400" algn="ctr" rtl="0" eaLnBrk="0" fontAlgn="base" hangingPunct="0">
              <a:spcBef>
                <a:spcPct val="0"/>
              </a:spcBef>
              <a:spcAft>
                <a:spcPct val="0"/>
              </a:spcAft>
              <a:defRPr sz="4400">
                <a:solidFill>
                  <a:srgbClr val="FFFFFF"/>
                </a:solidFill>
                <a:latin typeface="Centaur-Bold" pitchFamily="2" charset="0"/>
              </a:defRPr>
            </a:lvl7pPr>
            <a:lvl8pPr marL="1371600" algn="ctr" rtl="0" eaLnBrk="0" fontAlgn="base" hangingPunct="0">
              <a:spcBef>
                <a:spcPct val="0"/>
              </a:spcBef>
              <a:spcAft>
                <a:spcPct val="0"/>
              </a:spcAft>
              <a:defRPr sz="4400">
                <a:solidFill>
                  <a:srgbClr val="FFFFFF"/>
                </a:solidFill>
                <a:latin typeface="Centaur-Bold" pitchFamily="2" charset="0"/>
              </a:defRPr>
            </a:lvl8pPr>
            <a:lvl9pPr marL="1828800" algn="ctr" rtl="0" eaLnBrk="0" fontAlgn="base" hangingPunct="0">
              <a:spcBef>
                <a:spcPct val="0"/>
              </a:spcBef>
              <a:spcAft>
                <a:spcPct val="0"/>
              </a:spcAft>
              <a:defRPr sz="4400">
                <a:solidFill>
                  <a:srgbClr val="FFFFFF"/>
                </a:solidFill>
                <a:latin typeface="Centaur-Bold" pitchFamily="2" charset="0"/>
              </a:defRPr>
            </a:lvl9pPr>
          </a:lstStyle>
          <a:p>
            <a:pPr eaLnBrk="1" hangingPunct="1"/>
            <a:r>
              <a:rPr lang="en-US" sz="2000" b="1" kern="0" dirty="0" err="1" smtClean="0">
                <a:solidFill>
                  <a:srgbClr val="FFFF00"/>
                </a:solidFill>
                <a:latin typeface="Arial" pitchFamily="34" charset="0"/>
                <a:cs typeface="Arial" pitchFamily="34" charset="0"/>
              </a:rPr>
              <a:t>Cont</a:t>
            </a:r>
            <a:r>
              <a:rPr lang="en-US" sz="2000" b="1" kern="0" dirty="0" smtClean="0">
                <a:solidFill>
                  <a:srgbClr val="FFFF00"/>
                </a:solidFill>
                <a:latin typeface="Arial" pitchFamily="34" charset="0"/>
                <a:cs typeface="Arial" pitchFamily="34" charset="0"/>
              </a:rPr>
              <a:t>…</a:t>
            </a:r>
            <a:endParaRPr lang="en-US" sz="3200" b="1" kern="0" dirty="0" smtClean="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17750586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D:\visits\Presentation DG\6.jpg"/>
          <p:cNvPicPr>
            <a:picLocks noChangeAspect="1" noChangeArrowheads="1"/>
          </p:cNvPicPr>
          <p:nvPr/>
        </p:nvPicPr>
        <p:blipFill>
          <a:blip r:embed="rId2"/>
          <a:srcRect/>
          <a:stretch>
            <a:fillRect/>
          </a:stretch>
        </p:blipFill>
        <p:spPr bwMode="auto">
          <a:xfrm>
            <a:off x="1524000" y="76200"/>
            <a:ext cx="6096000" cy="6705600"/>
          </a:xfrm>
          <a:prstGeom prst="rect">
            <a:avLst/>
          </a:prstGeom>
          <a:noFill/>
          <a:ln w="57150">
            <a:solidFill>
              <a:schemeClr val="tx1"/>
            </a:solidFill>
            <a:miter lim="800000"/>
            <a:headEnd/>
            <a:tailEnd/>
          </a:ln>
        </p:spPr>
      </p:pic>
      <p:sp>
        <p:nvSpPr>
          <p:cNvPr id="35843" name="Slide Number Placeholder 1"/>
          <p:cNvSpPr>
            <a:spLocks noGrp="1"/>
          </p:cNvSpPr>
          <p:nvPr>
            <p:ph type="sldNum" sz="quarter" idx="12"/>
          </p:nvPr>
        </p:nvSpPr>
        <p:spPr>
          <a:noFill/>
        </p:spPr>
        <p:txBody>
          <a:bodyPr/>
          <a:lstStyle/>
          <a:p>
            <a:fld id="{E64658F6-2610-433F-9970-D4EF4042F2E0}" type="slidenum">
              <a:rPr lang="en-GB" altLang="en-US"/>
              <a:pPr/>
              <a:t>39</a:t>
            </a:fld>
            <a:endParaRPr lang="en-GB" altLang="en-US"/>
          </a:p>
        </p:txBody>
      </p:sp>
      <p:grpSp>
        <p:nvGrpSpPr>
          <p:cNvPr id="4" name="Group 7"/>
          <p:cNvGrpSpPr>
            <a:grpSpLocks/>
          </p:cNvGrpSpPr>
          <p:nvPr/>
        </p:nvGrpSpPr>
        <p:grpSpPr bwMode="auto">
          <a:xfrm>
            <a:off x="0" y="0"/>
            <a:ext cx="9144000" cy="1066800"/>
            <a:chOff x="0" y="0"/>
            <a:chExt cx="5760" cy="672"/>
          </a:xfrm>
        </p:grpSpPr>
        <p:pic>
          <p:nvPicPr>
            <p:cNvPr id="5" name="Picture 8" descr="Ministr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10" cy="6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OPCW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 y="0"/>
              <a:ext cx="576" cy="55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052695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3" name="Rectangle 3"/>
          <p:cNvSpPr>
            <a:spLocks noGrp="1" noChangeArrowheads="1"/>
          </p:cNvSpPr>
          <p:nvPr>
            <p:ph type="title" idx="4294967295"/>
          </p:nvPr>
        </p:nvSpPr>
        <p:spPr>
          <a:xfrm>
            <a:off x="685800" y="228600"/>
            <a:ext cx="7772400" cy="838200"/>
          </a:xfrm>
        </p:spPr>
        <p:txBody>
          <a:bodyPr/>
          <a:lstStyle/>
          <a:p>
            <a:pPr eaLnBrk="1" hangingPunct="1"/>
            <a:r>
              <a:rPr lang="en-US" sz="3200" b="1" u="sng" dirty="0" smtClean="0">
                <a:solidFill>
                  <a:schemeClr val="tx1"/>
                </a:solidFill>
                <a:effectLst>
                  <a:outerShdw blurRad="38100" dist="38100" dir="2700000" algn="tl">
                    <a:srgbClr val="FFFFFF"/>
                  </a:outerShdw>
                </a:effectLst>
                <a:latin typeface="Arial" pitchFamily="34" charset="0"/>
                <a:cs typeface="Arial" pitchFamily="34" charset="0"/>
              </a:rPr>
              <a:t>SEQUENCE OF PRESENTATION </a:t>
            </a:r>
          </a:p>
        </p:txBody>
      </p:sp>
      <p:sp>
        <p:nvSpPr>
          <p:cNvPr id="48130" name="Rectangle 4"/>
          <p:cNvSpPr>
            <a:spLocks noGrp="1" noChangeArrowheads="1"/>
          </p:cNvSpPr>
          <p:nvPr>
            <p:ph idx="4294967295"/>
          </p:nvPr>
        </p:nvSpPr>
        <p:spPr>
          <a:xfrm>
            <a:off x="533400" y="1371600"/>
            <a:ext cx="7239000" cy="4648200"/>
          </a:xfrm>
        </p:spPr>
        <p:txBody>
          <a:bodyPr/>
          <a:lstStyle/>
          <a:p>
            <a:pPr marL="349250" indent="-349250" algn="just" eaLnBrk="1" hangingPunct="1"/>
            <a:r>
              <a:rPr lang="en-US" sz="2400" dirty="0">
                <a:solidFill>
                  <a:schemeClr val="tx1"/>
                </a:solidFill>
                <a:latin typeface="Arial" pitchFamily="34" charset="0"/>
                <a:cs typeface="Arial" pitchFamily="34" charset="0"/>
              </a:rPr>
              <a:t> </a:t>
            </a:r>
            <a:r>
              <a:rPr lang="en-US" sz="2400" dirty="0" smtClean="0">
                <a:solidFill>
                  <a:schemeClr val="tx1"/>
                </a:solidFill>
                <a:latin typeface="Arial" pitchFamily="34" charset="0"/>
                <a:cs typeface="Arial" pitchFamily="34" charset="0"/>
              </a:rPr>
              <a:t>What </a:t>
            </a:r>
            <a:r>
              <a:rPr lang="en-US" sz="2400" dirty="0">
                <a:solidFill>
                  <a:schemeClr val="tx1"/>
                </a:solidFill>
                <a:latin typeface="Arial" pitchFamily="34" charset="0"/>
                <a:cs typeface="Arial" pitchFamily="34" charset="0"/>
              </a:rPr>
              <a:t>is </a:t>
            </a:r>
            <a:r>
              <a:rPr lang="en-US" sz="2400" dirty="0" smtClean="0">
                <a:solidFill>
                  <a:schemeClr val="tx1"/>
                </a:solidFill>
                <a:latin typeface="Arial" pitchFamily="34" charset="0"/>
                <a:cs typeface="Arial" pitchFamily="34" charset="0"/>
              </a:rPr>
              <a:t>Chemical Management</a:t>
            </a:r>
          </a:p>
          <a:p>
            <a:pPr marL="349250" indent="-349250" algn="just" eaLnBrk="1" hangingPunct="1"/>
            <a:r>
              <a:rPr lang="en-US" sz="2400" dirty="0">
                <a:solidFill>
                  <a:schemeClr val="tx1"/>
                </a:solidFill>
                <a:latin typeface="Arial" pitchFamily="34" charset="0"/>
                <a:cs typeface="Arial" pitchFamily="34" charset="0"/>
              </a:rPr>
              <a:t> </a:t>
            </a:r>
            <a:r>
              <a:rPr lang="en-US" sz="2400" dirty="0" smtClean="0">
                <a:solidFill>
                  <a:schemeClr val="tx1"/>
                </a:solidFill>
                <a:latin typeface="Arial" pitchFamily="34" charset="0"/>
                <a:cs typeface="Arial" pitchFamily="34" charset="0"/>
              </a:rPr>
              <a:t>Chemical management strategies</a:t>
            </a:r>
          </a:p>
          <a:p>
            <a:pPr marL="349250" indent="-349250">
              <a:defRPr/>
            </a:pPr>
            <a:r>
              <a:rPr lang="en-US" sz="2400" dirty="0" smtClean="0">
                <a:solidFill>
                  <a:schemeClr val="tx1"/>
                </a:solidFill>
                <a:latin typeface="Arial" pitchFamily="34" charset="0"/>
                <a:cs typeface="Arial" pitchFamily="34" charset="0"/>
              </a:rPr>
              <a:t> National </a:t>
            </a:r>
            <a:r>
              <a:rPr lang="en-US" sz="2400" dirty="0">
                <a:solidFill>
                  <a:schemeClr val="tx1"/>
                </a:solidFill>
                <a:latin typeface="Arial" pitchFamily="34" charset="0"/>
                <a:cs typeface="Arial" pitchFamily="34" charset="0"/>
              </a:rPr>
              <a:t>Policy on Chemical </a:t>
            </a:r>
            <a:r>
              <a:rPr lang="en-US" sz="2400" dirty="0" smtClean="0">
                <a:solidFill>
                  <a:schemeClr val="tx1"/>
                </a:solidFill>
                <a:latin typeface="Arial" pitchFamily="34" charset="0"/>
                <a:cs typeface="Arial" pitchFamily="34" charset="0"/>
              </a:rPr>
              <a:t>Management</a:t>
            </a:r>
          </a:p>
          <a:p>
            <a:pPr marL="349250" indent="-349250">
              <a:defRPr/>
            </a:pPr>
            <a:r>
              <a:rPr lang="en-US" sz="2400" dirty="0">
                <a:solidFill>
                  <a:schemeClr val="tx1"/>
                </a:solidFill>
                <a:latin typeface="Arial" pitchFamily="34" charset="0"/>
                <a:cs typeface="Arial" pitchFamily="34" charset="0"/>
              </a:rPr>
              <a:t> Legislative and administrative measures </a:t>
            </a:r>
            <a:endParaRPr lang="en-US" sz="2400" dirty="0" smtClean="0">
              <a:solidFill>
                <a:schemeClr val="tx1"/>
              </a:solidFill>
              <a:latin typeface="Arial" pitchFamily="34" charset="0"/>
              <a:cs typeface="Arial" pitchFamily="34" charset="0"/>
            </a:endParaRPr>
          </a:p>
          <a:p>
            <a:pPr marL="349250" indent="-349250">
              <a:defRPr/>
            </a:pPr>
            <a:r>
              <a:rPr lang="en-US" sz="2400" dirty="0">
                <a:solidFill>
                  <a:schemeClr val="tx1"/>
                </a:solidFill>
                <a:latin typeface="Arial" pitchFamily="34" charset="0"/>
                <a:cs typeface="Arial" pitchFamily="34" charset="0"/>
              </a:rPr>
              <a:t> </a:t>
            </a:r>
            <a:r>
              <a:rPr lang="en-US" sz="2400" dirty="0" smtClean="0">
                <a:solidFill>
                  <a:schemeClr val="tx1"/>
                </a:solidFill>
                <a:latin typeface="Arial" pitchFamily="34" charset="0"/>
                <a:cs typeface="Arial" pitchFamily="34" charset="0"/>
              </a:rPr>
              <a:t>Chemical safety and security management</a:t>
            </a:r>
            <a:endParaRPr lang="en-US" sz="2400" dirty="0">
              <a:solidFill>
                <a:schemeClr val="tx1"/>
              </a:solidFill>
              <a:latin typeface="Arial" pitchFamily="34" charset="0"/>
              <a:cs typeface="Arial" pitchFamily="34" charset="0"/>
            </a:endParaRPr>
          </a:p>
          <a:p>
            <a:pPr marL="349250" indent="-349250" algn="just" eaLnBrk="1" hangingPunct="1"/>
            <a:r>
              <a:rPr lang="en-US" sz="2400" dirty="0">
                <a:solidFill>
                  <a:schemeClr val="tx1"/>
                </a:solidFill>
                <a:latin typeface="Arial" pitchFamily="34" charset="0"/>
                <a:cs typeface="Arial" pitchFamily="34" charset="0"/>
              </a:rPr>
              <a:t> </a:t>
            </a:r>
            <a:r>
              <a:rPr lang="en-US" sz="2400" dirty="0" smtClean="0">
                <a:solidFill>
                  <a:schemeClr val="tx1"/>
                </a:solidFill>
                <a:latin typeface="Arial" pitchFamily="34" charset="0"/>
                <a:cs typeface="Arial" pitchFamily="34" charset="0"/>
              </a:rPr>
              <a:t>Supply </a:t>
            </a:r>
            <a:r>
              <a:rPr lang="en-US" sz="2400" dirty="0">
                <a:solidFill>
                  <a:schemeClr val="tx1"/>
                </a:solidFill>
                <a:latin typeface="Arial" pitchFamily="34" charset="0"/>
                <a:cs typeface="Arial" pitchFamily="34" charset="0"/>
              </a:rPr>
              <a:t>Chain </a:t>
            </a:r>
            <a:r>
              <a:rPr lang="en-US" sz="2400" dirty="0" smtClean="0">
                <a:solidFill>
                  <a:schemeClr val="tx1"/>
                </a:solidFill>
                <a:latin typeface="Arial" pitchFamily="34" charset="0"/>
                <a:cs typeface="Arial" pitchFamily="34" charset="0"/>
              </a:rPr>
              <a:t>Management</a:t>
            </a:r>
            <a:endParaRPr lang="en-US" sz="2400" dirty="0">
              <a:solidFill>
                <a:schemeClr val="tx1"/>
              </a:solidFill>
              <a:latin typeface="Arial" pitchFamily="34" charset="0"/>
              <a:cs typeface="Arial" pitchFamily="34" charset="0"/>
            </a:endParaRPr>
          </a:p>
          <a:p>
            <a:pPr marL="349250" indent="-349250">
              <a:defRPr/>
            </a:pPr>
            <a:r>
              <a:rPr lang="en-US" sz="2400" dirty="0" smtClean="0">
                <a:solidFill>
                  <a:schemeClr val="tx1"/>
                </a:solidFill>
                <a:latin typeface="Arial" panose="020B0604020202020204" pitchFamily="34" charset="0"/>
                <a:cs typeface="Arial" panose="020B0604020202020204" pitchFamily="34" charset="0"/>
              </a:rPr>
              <a:t> Chemical </a:t>
            </a:r>
            <a:r>
              <a:rPr lang="en-US" sz="2400" dirty="0">
                <a:solidFill>
                  <a:schemeClr val="tx1"/>
                </a:solidFill>
                <a:latin typeface="Arial" panose="020B0604020202020204" pitchFamily="34" charset="0"/>
                <a:cs typeface="Arial" panose="020B0604020202020204" pitchFamily="34" charset="0"/>
              </a:rPr>
              <a:t>Profiling</a:t>
            </a:r>
          </a:p>
          <a:p>
            <a:pPr marL="349250" indent="-349250">
              <a:defRPr/>
            </a:pPr>
            <a:r>
              <a:rPr lang="en-US" sz="2400" dirty="0" smtClean="0">
                <a:solidFill>
                  <a:schemeClr val="tx1"/>
                </a:solidFill>
                <a:latin typeface="Arial" panose="020B0604020202020204" pitchFamily="34" charset="0"/>
                <a:cs typeface="Arial" panose="020B0604020202020204" pitchFamily="34" charset="0"/>
              </a:rPr>
              <a:t> Product </a:t>
            </a:r>
            <a:r>
              <a:rPr lang="en-US" sz="2400" dirty="0">
                <a:solidFill>
                  <a:schemeClr val="tx1"/>
                </a:solidFill>
                <a:latin typeface="Arial" panose="020B0604020202020204" pitchFamily="34" charset="0"/>
                <a:cs typeface="Arial" panose="020B0604020202020204" pitchFamily="34" charset="0"/>
              </a:rPr>
              <a:t>Stewardship</a:t>
            </a:r>
          </a:p>
          <a:p>
            <a:pPr marL="349250" indent="-349250">
              <a:defRPr/>
            </a:pPr>
            <a:r>
              <a:rPr lang="en-US" sz="2400" dirty="0" smtClean="0">
                <a:solidFill>
                  <a:schemeClr val="tx1"/>
                </a:solidFill>
                <a:latin typeface="Arial" panose="020B0604020202020204" pitchFamily="34" charset="0"/>
                <a:cs typeface="Arial" panose="020B0604020202020204" pitchFamily="34" charset="0"/>
              </a:rPr>
              <a:t> End </a:t>
            </a:r>
            <a:r>
              <a:rPr lang="en-US" sz="2400" dirty="0">
                <a:solidFill>
                  <a:schemeClr val="tx1"/>
                </a:solidFill>
                <a:latin typeface="Arial" panose="020B0604020202020204" pitchFamily="34" charset="0"/>
                <a:cs typeface="Arial" panose="020B0604020202020204" pitchFamily="34" charset="0"/>
              </a:rPr>
              <a:t>User </a:t>
            </a:r>
            <a:r>
              <a:rPr lang="en-US" sz="2400" dirty="0" smtClean="0">
                <a:solidFill>
                  <a:schemeClr val="tx1"/>
                </a:solidFill>
                <a:latin typeface="Arial" panose="020B0604020202020204" pitchFamily="34" charset="0"/>
                <a:cs typeface="Arial" panose="020B0604020202020204" pitchFamily="34" charset="0"/>
              </a:rPr>
              <a:t>License</a:t>
            </a:r>
            <a:endParaRPr lang="en-US" sz="2400" dirty="0">
              <a:solidFill>
                <a:schemeClr val="tx1"/>
              </a:solidFill>
              <a:latin typeface="Arial" panose="020B0604020202020204" pitchFamily="34" charset="0"/>
              <a:cs typeface="Arial" panose="020B0604020202020204" pitchFamily="34" charset="0"/>
            </a:endParaRPr>
          </a:p>
        </p:txBody>
      </p:sp>
      <p:sp>
        <p:nvSpPr>
          <p:cNvPr id="48131" name="Rectangle 5"/>
          <p:cNvSpPr txBox="1">
            <a:spLocks noGrp="1" noChangeArrowheads="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400">
                <a:solidFill>
                  <a:schemeClr val="tx1"/>
                </a:solidFill>
                <a:latin typeface="Times New Roman" pitchFamily="18" charset="0"/>
              </a:defRPr>
            </a:lvl1pPr>
            <a:lvl2pPr marL="742950" indent="-285750" algn="ctr" eaLnBrk="0" hangingPunct="0">
              <a:defRPr sz="2400">
                <a:solidFill>
                  <a:schemeClr val="tx1"/>
                </a:solidFill>
                <a:latin typeface="Times New Roman" pitchFamily="18" charset="0"/>
              </a:defRPr>
            </a:lvl2pPr>
            <a:lvl3pPr marL="1143000" indent="-228600" algn="ctr" eaLnBrk="0" hangingPunct="0">
              <a:defRPr sz="2400">
                <a:solidFill>
                  <a:schemeClr val="tx1"/>
                </a:solidFill>
                <a:latin typeface="Times New Roman" pitchFamily="18" charset="0"/>
              </a:defRPr>
            </a:lvl3pPr>
            <a:lvl4pPr marL="1600200" indent="-228600" algn="ctr" eaLnBrk="0" hangingPunct="0">
              <a:defRPr sz="2400">
                <a:solidFill>
                  <a:schemeClr val="tx1"/>
                </a:solidFill>
                <a:latin typeface="Times New Roman" pitchFamily="18" charset="0"/>
              </a:defRPr>
            </a:lvl4pPr>
            <a:lvl5pPr marL="2057400" indent="-228600" algn="ctr"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fld id="{3C89E67C-11E9-43A7-92F0-175A5064CBB9}" type="slidenum">
              <a:rPr lang="en-US" sz="1400">
                <a:solidFill>
                  <a:srgbClr val="FFFFFF"/>
                </a:solidFill>
              </a:rPr>
              <a:pPr algn="r"/>
              <a:t>4</a:t>
            </a:fld>
            <a:endParaRPr lang="en-US" sz="1400">
              <a:solidFill>
                <a:srgbClr val="FFFFFF"/>
              </a:solidFill>
            </a:endParaRPr>
          </a:p>
        </p:txBody>
      </p:sp>
      <p:grpSp>
        <p:nvGrpSpPr>
          <p:cNvPr id="48135" name="Group 7"/>
          <p:cNvGrpSpPr>
            <a:grpSpLocks/>
          </p:cNvGrpSpPr>
          <p:nvPr/>
        </p:nvGrpSpPr>
        <p:grpSpPr bwMode="auto">
          <a:xfrm>
            <a:off x="0" y="0"/>
            <a:ext cx="9144000" cy="1066800"/>
            <a:chOff x="0" y="0"/>
            <a:chExt cx="5760" cy="672"/>
          </a:xfrm>
        </p:grpSpPr>
        <p:pic>
          <p:nvPicPr>
            <p:cNvPr id="48136" name="Picture 8" descr="Ministr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10" cy="672"/>
            </a:xfrm>
            <a:prstGeom prst="rect">
              <a:avLst/>
            </a:prstGeom>
            <a:noFill/>
            <a:extLst>
              <a:ext uri="{909E8E84-426E-40DD-AFC4-6F175D3DCCD1}">
                <a14:hiddenFill xmlns:a14="http://schemas.microsoft.com/office/drawing/2010/main">
                  <a:solidFill>
                    <a:srgbClr val="FFFFFF"/>
                  </a:solidFill>
                </a14:hiddenFill>
              </a:ext>
            </a:extLst>
          </p:spPr>
        </p:pic>
        <p:pic>
          <p:nvPicPr>
            <p:cNvPr id="48137" name="Picture 9" descr="OPCW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 y="0"/>
              <a:ext cx="576" cy="55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842037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D:\visits\Presentation DG\7.jpg"/>
          <p:cNvPicPr>
            <a:picLocks noChangeAspect="1" noChangeArrowheads="1"/>
          </p:cNvPicPr>
          <p:nvPr/>
        </p:nvPicPr>
        <p:blipFill>
          <a:blip r:embed="rId2"/>
          <a:srcRect/>
          <a:stretch>
            <a:fillRect/>
          </a:stretch>
        </p:blipFill>
        <p:spPr bwMode="auto">
          <a:xfrm>
            <a:off x="1219200" y="76200"/>
            <a:ext cx="6705600" cy="6705600"/>
          </a:xfrm>
          <a:prstGeom prst="rect">
            <a:avLst/>
          </a:prstGeom>
          <a:noFill/>
          <a:ln w="57150">
            <a:solidFill>
              <a:schemeClr val="tx1"/>
            </a:solidFill>
            <a:miter lim="800000"/>
            <a:headEnd/>
            <a:tailEnd/>
          </a:ln>
        </p:spPr>
      </p:pic>
      <p:sp>
        <p:nvSpPr>
          <p:cNvPr id="36867" name="Slide Number Placeholder 1"/>
          <p:cNvSpPr>
            <a:spLocks noGrp="1"/>
          </p:cNvSpPr>
          <p:nvPr>
            <p:ph type="sldNum" sz="quarter" idx="12"/>
          </p:nvPr>
        </p:nvSpPr>
        <p:spPr>
          <a:noFill/>
        </p:spPr>
        <p:txBody>
          <a:bodyPr/>
          <a:lstStyle/>
          <a:p>
            <a:fld id="{9D973187-9767-49AE-9773-70B1EBD3D9D2}" type="slidenum">
              <a:rPr lang="en-GB" altLang="en-US"/>
              <a:pPr/>
              <a:t>40</a:t>
            </a:fld>
            <a:endParaRPr lang="en-GB" altLang="en-US"/>
          </a:p>
        </p:txBody>
      </p:sp>
      <p:grpSp>
        <p:nvGrpSpPr>
          <p:cNvPr id="4" name="Group 7"/>
          <p:cNvGrpSpPr>
            <a:grpSpLocks/>
          </p:cNvGrpSpPr>
          <p:nvPr/>
        </p:nvGrpSpPr>
        <p:grpSpPr bwMode="auto">
          <a:xfrm>
            <a:off x="0" y="0"/>
            <a:ext cx="9144000" cy="1066800"/>
            <a:chOff x="0" y="0"/>
            <a:chExt cx="5760" cy="672"/>
          </a:xfrm>
        </p:grpSpPr>
        <p:pic>
          <p:nvPicPr>
            <p:cNvPr id="5" name="Picture 8" descr="Ministr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10" cy="6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OPCW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 y="0"/>
              <a:ext cx="576" cy="55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686598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D:\visits\Presentation DG\8.jpg"/>
          <p:cNvPicPr>
            <a:picLocks noChangeAspect="1" noChangeArrowheads="1"/>
          </p:cNvPicPr>
          <p:nvPr/>
        </p:nvPicPr>
        <p:blipFill>
          <a:blip r:embed="rId2"/>
          <a:srcRect/>
          <a:stretch>
            <a:fillRect/>
          </a:stretch>
        </p:blipFill>
        <p:spPr bwMode="auto">
          <a:xfrm>
            <a:off x="1143000" y="92242"/>
            <a:ext cx="6781800" cy="6689558"/>
          </a:xfrm>
          <a:prstGeom prst="rect">
            <a:avLst/>
          </a:prstGeom>
          <a:noFill/>
          <a:ln w="57150">
            <a:solidFill>
              <a:schemeClr val="tx1"/>
            </a:solidFill>
            <a:miter lim="800000"/>
            <a:headEnd/>
            <a:tailEnd/>
          </a:ln>
        </p:spPr>
      </p:pic>
      <p:sp>
        <p:nvSpPr>
          <p:cNvPr id="37891" name="Slide Number Placeholder 1"/>
          <p:cNvSpPr>
            <a:spLocks noGrp="1"/>
          </p:cNvSpPr>
          <p:nvPr>
            <p:ph type="sldNum" sz="quarter" idx="12"/>
          </p:nvPr>
        </p:nvSpPr>
        <p:spPr>
          <a:noFill/>
        </p:spPr>
        <p:txBody>
          <a:bodyPr/>
          <a:lstStyle/>
          <a:p>
            <a:fld id="{C272A845-8F46-4B62-9C14-2006794B7C89}" type="slidenum">
              <a:rPr lang="en-GB" altLang="en-US"/>
              <a:pPr/>
              <a:t>41</a:t>
            </a:fld>
            <a:endParaRPr lang="en-GB" altLang="en-US"/>
          </a:p>
        </p:txBody>
      </p:sp>
      <p:grpSp>
        <p:nvGrpSpPr>
          <p:cNvPr id="4" name="Group 7"/>
          <p:cNvGrpSpPr>
            <a:grpSpLocks/>
          </p:cNvGrpSpPr>
          <p:nvPr/>
        </p:nvGrpSpPr>
        <p:grpSpPr bwMode="auto">
          <a:xfrm>
            <a:off x="0" y="0"/>
            <a:ext cx="9144000" cy="1066800"/>
            <a:chOff x="0" y="0"/>
            <a:chExt cx="5760" cy="672"/>
          </a:xfrm>
        </p:grpSpPr>
        <p:pic>
          <p:nvPicPr>
            <p:cNvPr id="5" name="Picture 8" descr="Ministr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10" cy="6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OPCW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 y="0"/>
              <a:ext cx="576" cy="554"/>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6"/>
          <p:cNvSpPr/>
          <p:nvPr/>
        </p:nvSpPr>
        <p:spPr bwMode="auto">
          <a:xfrm>
            <a:off x="1752600" y="1295400"/>
            <a:ext cx="4800600" cy="4572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6113080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D:\visits\Presentation DG\import.jpg"/>
          <p:cNvPicPr>
            <a:picLocks noChangeAspect="1" noChangeArrowheads="1"/>
          </p:cNvPicPr>
          <p:nvPr/>
        </p:nvPicPr>
        <p:blipFill>
          <a:blip r:embed="rId2"/>
          <a:srcRect/>
          <a:stretch>
            <a:fillRect/>
          </a:stretch>
        </p:blipFill>
        <p:spPr bwMode="auto">
          <a:xfrm>
            <a:off x="1219200" y="152400"/>
            <a:ext cx="6705600" cy="6629400"/>
          </a:xfrm>
          <a:prstGeom prst="rect">
            <a:avLst/>
          </a:prstGeom>
          <a:noFill/>
          <a:ln w="57150">
            <a:solidFill>
              <a:schemeClr val="tx1"/>
            </a:solidFill>
            <a:miter lim="800000"/>
            <a:headEnd/>
            <a:tailEnd/>
          </a:ln>
        </p:spPr>
      </p:pic>
      <p:sp>
        <p:nvSpPr>
          <p:cNvPr id="38915" name="Title 1"/>
          <p:cNvSpPr>
            <a:spLocks noGrp="1"/>
          </p:cNvSpPr>
          <p:nvPr>
            <p:ph type="title" idx="4294967295"/>
          </p:nvPr>
        </p:nvSpPr>
        <p:spPr>
          <a:xfrm rot="18537573">
            <a:off x="1935662" y="3050222"/>
            <a:ext cx="5308299" cy="457200"/>
          </a:xfrm>
        </p:spPr>
        <p:txBody>
          <a:bodyPr/>
          <a:lstStyle/>
          <a:p>
            <a:r>
              <a:rPr lang="en-US" altLang="en-US" sz="3600" b="1" dirty="0" smtClean="0">
                <a:solidFill>
                  <a:srgbClr val="FF0000"/>
                </a:solidFill>
                <a:latin typeface="Arial" panose="020B0604020202020204" pitchFamily="34" charset="0"/>
                <a:cs typeface="Arial" panose="020B0604020202020204" pitchFamily="34" charset="0"/>
              </a:rPr>
              <a:t>Import Permit Form</a:t>
            </a:r>
          </a:p>
        </p:txBody>
      </p:sp>
      <p:sp>
        <p:nvSpPr>
          <p:cNvPr id="38916" name="Slide Number Placeholder 1"/>
          <p:cNvSpPr>
            <a:spLocks noGrp="1"/>
          </p:cNvSpPr>
          <p:nvPr>
            <p:ph type="sldNum" sz="quarter" idx="12"/>
          </p:nvPr>
        </p:nvSpPr>
        <p:spPr>
          <a:noFill/>
        </p:spPr>
        <p:txBody>
          <a:bodyPr/>
          <a:lstStyle/>
          <a:p>
            <a:fld id="{2B3AA9A3-9581-449D-B84C-70BE930EFBB2}" type="slidenum">
              <a:rPr lang="en-GB" altLang="en-US"/>
              <a:pPr/>
              <a:t>42</a:t>
            </a:fld>
            <a:endParaRPr lang="en-GB" altLang="en-US"/>
          </a:p>
        </p:txBody>
      </p:sp>
      <p:grpSp>
        <p:nvGrpSpPr>
          <p:cNvPr id="5" name="Group 7"/>
          <p:cNvGrpSpPr>
            <a:grpSpLocks/>
          </p:cNvGrpSpPr>
          <p:nvPr/>
        </p:nvGrpSpPr>
        <p:grpSpPr bwMode="auto">
          <a:xfrm>
            <a:off x="0" y="0"/>
            <a:ext cx="9144000" cy="1066800"/>
            <a:chOff x="0" y="0"/>
            <a:chExt cx="5760" cy="672"/>
          </a:xfrm>
        </p:grpSpPr>
        <p:pic>
          <p:nvPicPr>
            <p:cNvPr id="6" name="Picture 8" descr="Ministr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10" cy="6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OPCW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 y="0"/>
              <a:ext cx="576" cy="55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765386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sharpenSoften amount="-52000"/>
                    </a14:imgEffect>
                    <a14:imgEffect>
                      <a14:brightnessContrast bright="36000" contrast="-32000"/>
                    </a14:imgEffect>
                  </a14:imgLayer>
                </a14:imgProps>
              </a:ext>
              <a:ext uri="{28A0092B-C50C-407E-A947-70E740481C1C}">
                <a14:useLocalDpi xmlns:a14="http://schemas.microsoft.com/office/drawing/2010/main" val="0"/>
              </a:ext>
            </a:extLst>
          </a:blip>
          <a:stretch>
            <a:fillRect/>
          </a:stretch>
        </p:blipFill>
        <p:spPr>
          <a:xfrm>
            <a:off x="2708652" y="1405466"/>
            <a:ext cx="3615948" cy="3615948"/>
          </a:xfrm>
          <a:prstGeom prst="rect">
            <a:avLst/>
          </a:prstGeom>
        </p:spPr>
      </p:pic>
      <p:sp>
        <p:nvSpPr>
          <p:cNvPr id="5" name="TextBox 4"/>
          <p:cNvSpPr txBox="1"/>
          <p:nvPr/>
        </p:nvSpPr>
        <p:spPr>
          <a:xfrm>
            <a:off x="0" y="1272838"/>
            <a:ext cx="9067800" cy="3908762"/>
          </a:xfrm>
          <a:prstGeom prst="rect">
            <a:avLst/>
          </a:prstGeom>
          <a:noFill/>
        </p:spPr>
        <p:txBody>
          <a:bodyPr wrap="square" rtlCol="0">
            <a:spAutoFit/>
          </a:bodyPr>
          <a:lstStyle/>
          <a:p>
            <a:pPr marL="236538" indent="-236538" algn="just">
              <a:spcBef>
                <a:spcPts val="600"/>
              </a:spcBef>
              <a:spcAft>
                <a:spcPts val="600"/>
              </a:spcAft>
              <a:buFont typeface="Arial" pitchFamily="34" charset="0"/>
              <a:buChar char="•"/>
            </a:pPr>
            <a:r>
              <a:rPr lang="en-US" sz="2200" dirty="0" smtClean="0">
                <a:latin typeface="Arial" panose="020B0604020202020204" pitchFamily="34" charset="0"/>
                <a:cs typeface="Arial" panose="020B0604020202020204" pitchFamily="34" charset="0"/>
              </a:rPr>
              <a:t>Pakistan is State Party to the Chemical Weapons Convention (CWC)</a:t>
            </a:r>
          </a:p>
          <a:p>
            <a:pPr marL="236538" indent="-236538" algn="just">
              <a:spcBef>
                <a:spcPts val="600"/>
              </a:spcBef>
              <a:spcAft>
                <a:spcPts val="600"/>
              </a:spcAft>
              <a:buFont typeface="Arial" pitchFamily="34" charset="0"/>
              <a:buChar char="•"/>
            </a:pPr>
            <a:r>
              <a:rPr lang="en-US" sz="2200" dirty="0" smtClean="0">
                <a:latin typeface="Arial" panose="020B0604020202020204" pitchFamily="34" charset="0"/>
                <a:cs typeface="Arial" panose="020B0604020202020204" pitchFamily="34" charset="0"/>
              </a:rPr>
              <a:t>Strategies Approach to International Chemical Management (SAICM).</a:t>
            </a:r>
          </a:p>
          <a:p>
            <a:pPr marL="236538" indent="-236538" algn="just">
              <a:spcBef>
                <a:spcPts val="600"/>
              </a:spcBef>
              <a:spcAft>
                <a:spcPts val="600"/>
              </a:spcAft>
              <a:buFont typeface="Arial" pitchFamily="34" charset="0"/>
              <a:buChar char="•"/>
            </a:pPr>
            <a:r>
              <a:rPr lang="en-US" sz="2200" dirty="0" smtClean="0">
                <a:latin typeface="Arial" panose="020B0604020202020204" pitchFamily="34" charset="0"/>
                <a:cs typeface="Arial" panose="020B0604020202020204" pitchFamily="34" charset="0"/>
              </a:rPr>
              <a:t>Basel Convention on the control of trans-boundary movement of hazardous waste and their disposal Commission on Sustainable Development (CSD).</a:t>
            </a:r>
          </a:p>
          <a:p>
            <a:pPr marL="236538" indent="-236538" algn="just">
              <a:spcBef>
                <a:spcPts val="600"/>
              </a:spcBef>
              <a:spcAft>
                <a:spcPts val="600"/>
              </a:spcAft>
              <a:buFont typeface="Arial" pitchFamily="34" charset="0"/>
              <a:buChar char="•"/>
            </a:pPr>
            <a:r>
              <a:rPr lang="en-US" sz="2200" dirty="0" smtClean="0">
                <a:latin typeface="Arial" panose="020B0604020202020204" pitchFamily="34" charset="0"/>
                <a:cs typeface="Arial" panose="020B0604020202020204" pitchFamily="34" charset="0"/>
              </a:rPr>
              <a:t>Rotterdam Convention on Prior Informed Consent (PIC) for certain hazardous chemicals and pesticides,</a:t>
            </a:r>
          </a:p>
          <a:p>
            <a:pPr marL="236538" indent="-236538" algn="just">
              <a:spcBef>
                <a:spcPts val="600"/>
              </a:spcBef>
              <a:spcAft>
                <a:spcPts val="600"/>
              </a:spcAft>
              <a:buFont typeface="Arial" pitchFamily="34" charset="0"/>
              <a:buChar char="•"/>
            </a:pPr>
            <a:r>
              <a:rPr lang="en-US" sz="2200" dirty="0" smtClean="0">
                <a:latin typeface="Arial" panose="020B0604020202020204" pitchFamily="34" charset="0"/>
                <a:cs typeface="Arial" panose="020B0604020202020204" pitchFamily="34" charset="0"/>
              </a:rPr>
              <a:t>Stockholm Convention on Persistent Organic Pollutants (POPs).</a:t>
            </a:r>
          </a:p>
          <a:p>
            <a:pPr marL="236538" indent="-236538" algn="just">
              <a:spcBef>
                <a:spcPts val="600"/>
              </a:spcBef>
              <a:spcAft>
                <a:spcPts val="600"/>
              </a:spcAft>
              <a:buFont typeface="Arial" pitchFamily="34" charset="0"/>
              <a:buChar char="•"/>
            </a:pPr>
            <a:r>
              <a:rPr lang="en-US" sz="2200" dirty="0" smtClean="0">
                <a:latin typeface="Arial" panose="020B0604020202020204" pitchFamily="34" charset="0"/>
                <a:cs typeface="Arial" panose="020B0604020202020204" pitchFamily="34" charset="0"/>
              </a:rPr>
              <a:t>Montreal Protocol on Ozone Depleting Substances.</a:t>
            </a:r>
          </a:p>
        </p:txBody>
      </p:sp>
      <p:sp>
        <p:nvSpPr>
          <p:cNvPr id="3" name="TextBox 2"/>
          <p:cNvSpPr txBox="1"/>
          <p:nvPr/>
        </p:nvSpPr>
        <p:spPr>
          <a:xfrm>
            <a:off x="381000" y="141982"/>
            <a:ext cx="8305800" cy="954107"/>
          </a:xfrm>
          <a:prstGeom prst="rect">
            <a:avLst/>
          </a:prstGeom>
          <a:noFill/>
        </p:spPr>
        <p:txBody>
          <a:bodyPr wrap="square" rtlCol="0">
            <a:spAutoFit/>
          </a:bodyPr>
          <a:lstStyle/>
          <a:p>
            <a:pPr algn="ctr"/>
            <a:r>
              <a:rPr lang="en-US" sz="2800" b="1" u="sng" dirty="0" smtClean="0">
                <a:latin typeface="Arial" panose="020B0604020202020204" pitchFamily="34" charset="0"/>
                <a:cs typeface="Arial" panose="020B0604020202020204" pitchFamily="34" charset="0"/>
              </a:rPr>
              <a:t>PAKISTAN MEMBERSHIP OF</a:t>
            </a:r>
          </a:p>
          <a:p>
            <a:pPr algn="ctr"/>
            <a:r>
              <a:rPr lang="en-US" sz="2800" b="1" u="sng" dirty="0" smtClean="0">
                <a:latin typeface="Arial" panose="020B0604020202020204" pitchFamily="34" charset="0"/>
                <a:cs typeface="Arial" panose="020B0604020202020204" pitchFamily="34" charset="0"/>
              </a:rPr>
              <a:t>MULTILATERAL AGREEMENTS</a:t>
            </a:r>
            <a:endParaRPr lang="en-US" sz="2800" b="1" u="sng" dirty="0">
              <a:latin typeface="Arial" panose="020B0604020202020204" pitchFamily="34" charset="0"/>
              <a:cs typeface="Arial" panose="020B0604020202020204" pitchFamily="34" charset="0"/>
            </a:endParaRPr>
          </a:p>
        </p:txBody>
      </p:sp>
      <p:grpSp>
        <p:nvGrpSpPr>
          <p:cNvPr id="6" name="Group 6"/>
          <p:cNvGrpSpPr>
            <a:grpSpLocks/>
          </p:cNvGrpSpPr>
          <p:nvPr/>
        </p:nvGrpSpPr>
        <p:grpSpPr bwMode="auto">
          <a:xfrm>
            <a:off x="0" y="0"/>
            <a:ext cx="9144000" cy="1066800"/>
            <a:chOff x="0" y="0"/>
            <a:chExt cx="5760" cy="672"/>
          </a:xfrm>
        </p:grpSpPr>
        <p:pic>
          <p:nvPicPr>
            <p:cNvPr id="7" name="Picture 7" descr="Ministry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610" cy="6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OPCW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4" y="0"/>
              <a:ext cx="576" cy="55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05218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EEB9CBD-E98E-4ED4-9F04-BBBDB0365936}" type="slidenum">
              <a:rPr lang="en-US" smtClean="0"/>
              <a:pPr>
                <a:defRPr/>
              </a:pPr>
              <a:t>44</a:t>
            </a:fld>
            <a:endParaRPr lang="en-US"/>
          </a:p>
        </p:txBody>
      </p:sp>
      <p:sp>
        <p:nvSpPr>
          <p:cNvPr id="4" name="Rectangle 3"/>
          <p:cNvSpPr txBox="1">
            <a:spLocks noChangeArrowheads="1"/>
          </p:cNvSpPr>
          <p:nvPr/>
        </p:nvSpPr>
        <p:spPr>
          <a:xfrm>
            <a:off x="2819400" y="990600"/>
            <a:ext cx="5715000" cy="4572000"/>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FFFFFF"/>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FF"/>
                </a:solidFill>
                <a:latin typeface="+mn-lt"/>
              </a:defRPr>
            </a:lvl2pPr>
            <a:lvl3pPr marL="1143000" indent="-228600" algn="l" rtl="0" eaLnBrk="0" fontAlgn="base" hangingPunct="0">
              <a:spcBef>
                <a:spcPct val="20000"/>
              </a:spcBef>
              <a:spcAft>
                <a:spcPct val="0"/>
              </a:spcAft>
              <a:buChar char="•"/>
              <a:defRPr sz="2400">
                <a:solidFill>
                  <a:srgbClr val="FFFFFF"/>
                </a:solidFill>
                <a:latin typeface="+mn-lt"/>
              </a:defRPr>
            </a:lvl3pPr>
            <a:lvl4pPr marL="1600200" indent="-228600" algn="l" rtl="0" eaLnBrk="0" fontAlgn="base" hangingPunct="0">
              <a:spcBef>
                <a:spcPct val="20000"/>
              </a:spcBef>
              <a:spcAft>
                <a:spcPct val="0"/>
              </a:spcAft>
              <a:buChar char="–"/>
              <a:defRPr sz="2000">
                <a:solidFill>
                  <a:srgbClr val="FFFFFF"/>
                </a:solidFill>
                <a:latin typeface="+mn-lt"/>
              </a:defRPr>
            </a:lvl4pPr>
            <a:lvl5pPr marL="2057400" indent="-228600" algn="l" rtl="0" eaLnBrk="0" fontAlgn="base" hangingPunct="0">
              <a:spcBef>
                <a:spcPct val="20000"/>
              </a:spcBef>
              <a:spcAft>
                <a:spcPct val="0"/>
              </a:spcAft>
              <a:buChar char="»"/>
              <a:defRPr sz="2000">
                <a:solidFill>
                  <a:srgbClr val="FFFFFF"/>
                </a:solidFill>
                <a:latin typeface="+mn-lt"/>
              </a:defRPr>
            </a:lvl5pPr>
            <a:lvl6pPr marL="2514600" indent="-228600" algn="l" rtl="0" eaLnBrk="0" fontAlgn="base" hangingPunct="0">
              <a:spcBef>
                <a:spcPct val="20000"/>
              </a:spcBef>
              <a:spcAft>
                <a:spcPct val="0"/>
              </a:spcAft>
              <a:buChar char="»"/>
              <a:defRPr sz="2000">
                <a:solidFill>
                  <a:srgbClr val="FFFFFF"/>
                </a:solidFill>
                <a:latin typeface="+mn-lt"/>
              </a:defRPr>
            </a:lvl6pPr>
            <a:lvl7pPr marL="2971800" indent="-228600" algn="l" rtl="0" eaLnBrk="0" fontAlgn="base" hangingPunct="0">
              <a:spcBef>
                <a:spcPct val="20000"/>
              </a:spcBef>
              <a:spcAft>
                <a:spcPct val="0"/>
              </a:spcAft>
              <a:buChar char="»"/>
              <a:defRPr sz="2000">
                <a:solidFill>
                  <a:srgbClr val="FFFFFF"/>
                </a:solidFill>
                <a:latin typeface="+mn-lt"/>
              </a:defRPr>
            </a:lvl7pPr>
            <a:lvl8pPr marL="3429000" indent="-228600" algn="l" rtl="0" eaLnBrk="0" fontAlgn="base" hangingPunct="0">
              <a:spcBef>
                <a:spcPct val="20000"/>
              </a:spcBef>
              <a:spcAft>
                <a:spcPct val="0"/>
              </a:spcAft>
              <a:buChar char="»"/>
              <a:defRPr sz="2000">
                <a:solidFill>
                  <a:srgbClr val="FFFFFF"/>
                </a:solidFill>
                <a:latin typeface="+mn-lt"/>
              </a:defRPr>
            </a:lvl8pPr>
            <a:lvl9pPr marL="3886200" indent="-228600" algn="l" rtl="0" eaLnBrk="0" fontAlgn="base" hangingPunct="0">
              <a:spcBef>
                <a:spcPct val="20000"/>
              </a:spcBef>
              <a:spcAft>
                <a:spcPct val="0"/>
              </a:spcAft>
              <a:buChar char="»"/>
              <a:defRPr sz="2000">
                <a:solidFill>
                  <a:srgbClr val="FFFFFF"/>
                </a:solidFill>
                <a:latin typeface="+mn-lt"/>
              </a:defRPr>
            </a:lvl9pPr>
          </a:lstStyle>
          <a:p>
            <a:pPr marL="533400" indent="-533400" algn="just">
              <a:lnSpc>
                <a:spcPct val="150000"/>
              </a:lnSpc>
              <a:buClr>
                <a:schemeClr val="folHlink"/>
              </a:buClr>
            </a:pPr>
            <a:r>
              <a:rPr lang="en-AU" sz="2000" kern="1200" dirty="0" smtClean="0">
                <a:solidFill>
                  <a:schemeClr val="tx1"/>
                </a:solidFill>
                <a:latin typeface="Arial" pitchFamily="34" charset="0"/>
                <a:cs typeface="Arial" pitchFamily="34" charset="0"/>
              </a:rPr>
              <a:t>+ 92 – 51 – 9207675</a:t>
            </a:r>
          </a:p>
          <a:p>
            <a:pPr marL="533400" indent="-533400" algn="just">
              <a:lnSpc>
                <a:spcPct val="150000"/>
              </a:lnSpc>
              <a:buClr>
                <a:schemeClr val="folHlink"/>
              </a:buClr>
            </a:pPr>
            <a:r>
              <a:rPr lang="en-AU" sz="2000" dirty="0">
                <a:solidFill>
                  <a:schemeClr val="tx1"/>
                </a:solidFill>
                <a:latin typeface="Arial" pitchFamily="34" charset="0"/>
                <a:cs typeface="Arial" pitchFamily="34" charset="0"/>
              </a:rPr>
              <a:t>+ 92 – </a:t>
            </a:r>
            <a:r>
              <a:rPr lang="en-AU" sz="2000" dirty="0" smtClean="0">
                <a:solidFill>
                  <a:schemeClr val="tx1"/>
                </a:solidFill>
                <a:latin typeface="Arial" pitchFamily="34" charset="0"/>
                <a:cs typeface="Arial" pitchFamily="34" charset="0"/>
              </a:rPr>
              <a:t>301 </a:t>
            </a:r>
            <a:r>
              <a:rPr lang="en-AU" sz="2000" dirty="0">
                <a:solidFill>
                  <a:schemeClr val="tx1"/>
                </a:solidFill>
                <a:latin typeface="Arial" pitchFamily="34" charset="0"/>
                <a:cs typeface="Arial" pitchFamily="34" charset="0"/>
              </a:rPr>
              <a:t>– </a:t>
            </a:r>
            <a:r>
              <a:rPr lang="en-AU" sz="2000" dirty="0" smtClean="0">
                <a:solidFill>
                  <a:schemeClr val="tx1"/>
                </a:solidFill>
                <a:latin typeface="Arial" pitchFamily="34" charset="0"/>
                <a:cs typeface="Arial" pitchFamily="34" charset="0"/>
              </a:rPr>
              <a:t>7734816</a:t>
            </a:r>
          </a:p>
          <a:p>
            <a:pPr marL="533400" indent="-533400" algn="just">
              <a:lnSpc>
                <a:spcPct val="150000"/>
              </a:lnSpc>
              <a:buClr>
                <a:schemeClr val="folHlink"/>
              </a:buClr>
            </a:pPr>
            <a:r>
              <a:rPr lang="en-AU" sz="2000" dirty="0">
                <a:solidFill>
                  <a:schemeClr val="tx1"/>
                </a:solidFill>
                <a:latin typeface="Arial" pitchFamily="34" charset="0"/>
                <a:cs typeface="Arial" pitchFamily="34" charset="0"/>
              </a:rPr>
              <a:t>+ 92 – 51 – </a:t>
            </a:r>
            <a:r>
              <a:rPr lang="en-AU" sz="2000" dirty="0" smtClean="0">
                <a:solidFill>
                  <a:schemeClr val="tx1"/>
                </a:solidFill>
                <a:latin typeface="Arial" pitchFamily="34" charset="0"/>
                <a:cs typeface="Arial" pitchFamily="34" charset="0"/>
              </a:rPr>
              <a:t>9207671</a:t>
            </a:r>
          </a:p>
          <a:p>
            <a:pPr marL="533400" indent="-533400" algn="just">
              <a:lnSpc>
                <a:spcPct val="150000"/>
              </a:lnSpc>
              <a:buClr>
                <a:schemeClr val="folHlink"/>
              </a:buClr>
            </a:pPr>
            <a:r>
              <a:rPr lang="en-AU" sz="2000" dirty="0" smtClean="0">
                <a:solidFill>
                  <a:schemeClr val="tx1"/>
                </a:solidFill>
                <a:latin typeface="Arial" pitchFamily="34" charset="0"/>
                <a:cs typeface="Arial" pitchFamily="34" charset="0"/>
              </a:rPr>
              <a:t>na.mofa.pk@hotmail.com</a:t>
            </a:r>
            <a:endParaRPr lang="en-AU" sz="2000" dirty="0">
              <a:solidFill>
                <a:schemeClr val="tx1"/>
              </a:solidFill>
              <a:latin typeface="Arial" pitchFamily="34" charset="0"/>
              <a:cs typeface="Arial" pitchFamily="34" charset="0"/>
            </a:endParaRPr>
          </a:p>
          <a:p>
            <a:pPr marL="533400" indent="-533400" algn="just">
              <a:lnSpc>
                <a:spcPct val="150000"/>
              </a:lnSpc>
              <a:buClr>
                <a:schemeClr val="folHlink"/>
              </a:buClr>
            </a:pPr>
            <a:r>
              <a:rPr lang="en-AU" sz="2000" dirty="0" smtClean="0">
                <a:solidFill>
                  <a:schemeClr val="tx1"/>
                </a:solidFill>
                <a:latin typeface="Arial" pitchFamily="34" charset="0"/>
                <a:cs typeface="Arial" pitchFamily="34" charset="0"/>
              </a:rPr>
              <a:t>dir.disarmntc@mofa.gov.pk</a:t>
            </a:r>
            <a:endParaRPr lang="en-AU" sz="2000" dirty="0">
              <a:solidFill>
                <a:schemeClr val="tx1"/>
              </a:solidFill>
              <a:latin typeface="Arial" pitchFamily="34" charset="0"/>
              <a:cs typeface="Arial" pitchFamily="34" charset="0"/>
            </a:endParaRPr>
          </a:p>
          <a:p>
            <a:pPr marL="533400" indent="-533400" algn="just">
              <a:buClr>
                <a:schemeClr val="folHlink"/>
              </a:buClr>
            </a:pPr>
            <a:r>
              <a:rPr lang="en-AU" sz="2000" dirty="0" smtClean="0">
                <a:solidFill>
                  <a:schemeClr val="tx1"/>
                </a:solidFill>
                <a:latin typeface="Arial" pitchFamily="34" charset="0"/>
                <a:cs typeface="Arial" pitchFamily="34" charset="0"/>
              </a:rPr>
              <a:t>Director ACDIS – C,</a:t>
            </a:r>
          </a:p>
          <a:p>
            <a:pPr marL="0" indent="0" algn="just">
              <a:buClr>
                <a:schemeClr val="folHlink"/>
              </a:buClr>
              <a:buNone/>
            </a:pPr>
            <a:r>
              <a:rPr lang="en-AU" sz="2000" dirty="0" smtClean="0">
                <a:solidFill>
                  <a:schemeClr val="tx1"/>
                </a:solidFill>
                <a:latin typeface="Arial" pitchFamily="34" charset="0"/>
                <a:cs typeface="Arial" pitchFamily="34" charset="0"/>
              </a:rPr>
              <a:t>       Agha </a:t>
            </a:r>
            <a:r>
              <a:rPr lang="en-AU" sz="2000" dirty="0" err="1">
                <a:solidFill>
                  <a:schemeClr val="tx1"/>
                </a:solidFill>
                <a:latin typeface="Arial" pitchFamily="34" charset="0"/>
                <a:cs typeface="Arial" pitchFamily="34" charset="0"/>
              </a:rPr>
              <a:t>Shahi</a:t>
            </a:r>
            <a:r>
              <a:rPr lang="en-AU" sz="2000" dirty="0">
                <a:solidFill>
                  <a:schemeClr val="tx1"/>
                </a:solidFill>
                <a:latin typeface="Arial" pitchFamily="34" charset="0"/>
                <a:cs typeface="Arial" pitchFamily="34" charset="0"/>
              </a:rPr>
              <a:t> </a:t>
            </a:r>
            <a:r>
              <a:rPr lang="en-AU" sz="2000" dirty="0" smtClean="0">
                <a:solidFill>
                  <a:schemeClr val="tx1"/>
                </a:solidFill>
                <a:latin typeface="Arial" pitchFamily="34" charset="0"/>
                <a:cs typeface="Arial" pitchFamily="34" charset="0"/>
              </a:rPr>
              <a:t>Block,</a:t>
            </a:r>
            <a:endParaRPr lang="en-AU" sz="2000" dirty="0">
              <a:solidFill>
                <a:schemeClr val="tx1"/>
              </a:solidFill>
              <a:latin typeface="Arial" pitchFamily="34" charset="0"/>
              <a:cs typeface="Arial" pitchFamily="34" charset="0"/>
            </a:endParaRPr>
          </a:p>
          <a:p>
            <a:pPr marL="0" indent="0" algn="just">
              <a:buClr>
                <a:schemeClr val="folHlink"/>
              </a:buClr>
              <a:buNone/>
            </a:pPr>
            <a:r>
              <a:rPr lang="en-AU" sz="2000" dirty="0" smtClean="0">
                <a:solidFill>
                  <a:schemeClr val="tx1"/>
                </a:solidFill>
                <a:latin typeface="Arial" pitchFamily="34" charset="0"/>
                <a:cs typeface="Arial" pitchFamily="34" charset="0"/>
              </a:rPr>
              <a:t>       Ministry of Foreign Affairs,</a:t>
            </a:r>
          </a:p>
          <a:p>
            <a:pPr marL="0" indent="0" algn="just">
              <a:buClr>
                <a:schemeClr val="folHlink"/>
              </a:buClr>
              <a:buNone/>
            </a:pPr>
            <a:r>
              <a:rPr lang="en-AU" sz="2000" dirty="0" smtClean="0">
                <a:solidFill>
                  <a:schemeClr val="tx1"/>
                </a:solidFill>
                <a:latin typeface="Arial" pitchFamily="34" charset="0"/>
                <a:cs typeface="Arial" pitchFamily="34" charset="0"/>
              </a:rPr>
              <a:t>       G – 5,</a:t>
            </a:r>
          </a:p>
          <a:p>
            <a:pPr marL="0" indent="0" algn="just">
              <a:buClr>
                <a:schemeClr val="folHlink"/>
              </a:buClr>
              <a:buNone/>
            </a:pPr>
            <a:r>
              <a:rPr lang="en-AU" sz="2000" dirty="0" smtClean="0">
                <a:solidFill>
                  <a:schemeClr val="tx1"/>
                </a:solidFill>
                <a:latin typeface="Arial" pitchFamily="34" charset="0"/>
                <a:cs typeface="Arial" pitchFamily="34" charset="0"/>
              </a:rPr>
              <a:t>       Islamabad</a:t>
            </a:r>
          </a:p>
          <a:p>
            <a:pPr marL="533400" indent="-533400" algn="just">
              <a:lnSpc>
                <a:spcPct val="150000"/>
              </a:lnSpc>
              <a:buClr>
                <a:schemeClr val="folHlink"/>
              </a:buClr>
            </a:pPr>
            <a:endParaRPr lang="en-AU" sz="2000" dirty="0">
              <a:solidFill>
                <a:schemeClr val="tx1"/>
              </a:solidFill>
              <a:latin typeface="Arial" pitchFamily="34" charset="0"/>
              <a:cs typeface="Arial" pitchFamily="34" charset="0"/>
            </a:endParaRPr>
          </a:p>
          <a:p>
            <a:pPr marL="533400" indent="-533400" algn="just">
              <a:lnSpc>
                <a:spcPct val="150000"/>
              </a:lnSpc>
              <a:buClr>
                <a:schemeClr val="folHlink"/>
              </a:buClr>
            </a:pPr>
            <a:endParaRPr lang="en-AU" sz="2000" dirty="0">
              <a:solidFill>
                <a:schemeClr val="tx1"/>
              </a:solidFill>
              <a:latin typeface="Arial" pitchFamily="34" charset="0"/>
              <a:cs typeface="Arial" pitchFamily="34" charset="0"/>
            </a:endParaRPr>
          </a:p>
          <a:p>
            <a:pPr marL="533400" indent="-533400" algn="just">
              <a:lnSpc>
                <a:spcPct val="150000"/>
              </a:lnSpc>
              <a:buClr>
                <a:schemeClr val="folHlink"/>
              </a:buClr>
            </a:pPr>
            <a:endParaRPr lang="en-AU" sz="2000" kern="1200" dirty="0" smtClean="0">
              <a:solidFill>
                <a:schemeClr val="tx1"/>
              </a:solidFill>
              <a:latin typeface="Arial" pitchFamily="34" charset="0"/>
              <a:cs typeface="Arial" pitchFamily="34" charset="0"/>
            </a:endParaRPr>
          </a:p>
          <a:p>
            <a:pPr marL="0" indent="0" algn="just">
              <a:lnSpc>
                <a:spcPct val="150000"/>
              </a:lnSpc>
              <a:buClr>
                <a:schemeClr val="folHlink"/>
              </a:buClr>
              <a:buNone/>
            </a:pPr>
            <a:endParaRPr lang="en-AU" sz="2000" kern="1200" dirty="0" smtClean="0">
              <a:solidFill>
                <a:schemeClr val="tx1"/>
              </a:solidFill>
              <a:latin typeface="Arial" pitchFamily="34" charset="0"/>
              <a:cs typeface="Arial" pitchFamily="34" charset="0"/>
            </a:endParaRPr>
          </a:p>
          <a:p>
            <a:pPr marL="0" indent="0" algn="just">
              <a:lnSpc>
                <a:spcPct val="150000"/>
              </a:lnSpc>
              <a:buClr>
                <a:schemeClr val="folHlink"/>
              </a:buClr>
              <a:buNone/>
            </a:pPr>
            <a:endParaRPr lang="en-AU" sz="2000" kern="1200" dirty="0">
              <a:solidFill>
                <a:schemeClr val="tx1"/>
              </a:solidFill>
              <a:latin typeface="Arial" pitchFamily="34" charset="0"/>
              <a:cs typeface="Arial" pitchFamily="34" charset="0"/>
            </a:endParaRPr>
          </a:p>
        </p:txBody>
      </p:sp>
      <p:sp>
        <p:nvSpPr>
          <p:cNvPr id="5" name="Rectangle 2"/>
          <p:cNvSpPr txBox="1">
            <a:spLocks noChangeArrowheads="1"/>
          </p:cNvSpPr>
          <p:nvPr/>
        </p:nvSpPr>
        <p:spPr>
          <a:xfrm>
            <a:off x="762000" y="76201"/>
            <a:ext cx="7543800" cy="685799"/>
          </a:xfrm>
          <a:prstGeom prst="rect">
            <a:avLst/>
          </a:prstGeom>
        </p:spPr>
        <p:txBody>
          <a:bodyPr/>
          <a:lstStyle>
            <a:lvl1pPr algn="ctr" rtl="0" eaLnBrk="0" fontAlgn="base" hangingPunct="0">
              <a:spcBef>
                <a:spcPct val="0"/>
              </a:spcBef>
              <a:spcAft>
                <a:spcPct val="0"/>
              </a:spcAft>
              <a:defRPr sz="44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entaur-Bold" pitchFamily="2" charset="0"/>
              </a:defRPr>
            </a:lvl2pPr>
            <a:lvl3pPr algn="ctr" rtl="0" eaLnBrk="0" fontAlgn="base" hangingPunct="0">
              <a:spcBef>
                <a:spcPct val="0"/>
              </a:spcBef>
              <a:spcAft>
                <a:spcPct val="0"/>
              </a:spcAft>
              <a:defRPr sz="4400">
                <a:solidFill>
                  <a:srgbClr val="FFFFFF"/>
                </a:solidFill>
                <a:latin typeface="Centaur-Bold" pitchFamily="2" charset="0"/>
              </a:defRPr>
            </a:lvl3pPr>
            <a:lvl4pPr algn="ctr" rtl="0" eaLnBrk="0" fontAlgn="base" hangingPunct="0">
              <a:spcBef>
                <a:spcPct val="0"/>
              </a:spcBef>
              <a:spcAft>
                <a:spcPct val="0"/>
              </a:spcAft>
              <a:defRPr sz="4400">
                <a:solidFill>
                  <a:srgbClr val="FFFFFF"/>
                </a:solidFill>
                <a:latin typeface="Centaur-Bold" pitchFamily="2" charset="0"/>
              </a:defRPr>
            </a:lvl4pPr>
            <a:lvl5pPr algn="ctr" rtl="0" eaLnBrk="0" fontAlgn="base" hangingPunct="0">
              <a:spcBef>
                <a:spcPct val="0"/>
              </a:spcBef>
              <a:spcAft>
                <a:spcPct val="0"/>
              </a:spcAft>
              <a:defRPr sz="4400">
                <a:solidFill>
                  <a:srgbClr val="FFFFFF"/>
                </a:solidFill>
                <a:latin typeface="Centaur-Bold" pitchFamily="2" charset="0"/>
              </a:defRPr>
            </a:lvl5pPr>
            <a:lvl6pPr marL="457200" algn="ctr" rtl="0" eaLnBrk="0" fontAlgn="base" hangingPunct="0">
              <a:spcBef>
                <a:spcPct val="0"/>
              </a:spcBef>
              <a:spcAft>
                <a:spcPct val="0"/>
              </a:spcAft>
              <a:defRPr sz="4400">
                <a:solidFill>
                  <a:srgbClr val="FFFFFF"/>
                </a:solidFill>
                <a:latin typeface="Centaur-Bold" pitchFamily="2" charset="0"/>
              </a:defRPr>
            </a:lvl6pPr>
            <a:lvl7pPr marL="914400" algn="ctr" rtl="0" eaLnBrk="0" fontAlgn="base" hangingPunct="0">
              <a:spcBef>
                <a:spcPct val="0"/>
              </a:spcBef>
              <a:spcAft>
                <a:spcPct val="0"/>
              </a:spcAft>
              <a:defRPr sz="4400">
                <a:solidFill>
                  <a:srgbClr val="FFFFFF"/>
                </a:solidFill>
                <a:latin typeface="Centaur-Bold" pitchFamily="2" charset="0"/>
              </a:defRPr>
            </a:lvl7pPr>
            <a:lvl8pPr marL="1371600" algn="ctr" rtl="0" eaLnBrk="0" fontAlgn="base" hangingPunct="0">
              <a:spcBef>
                <a:spcPct val="0"/>
              </a:spcBef>
              <a:spcAft>
                <a:spcPct val="0"/>
              </a:spcAft>
              <a:defRPr sz="4400">
                <a:solidFill>
                  <a:srgbClr val="FFFFFF"/>
                </a:solidFill>
                <a:latin typeface="Centaur-Bold" pitchFamily="2" charset="0"/>
              </a:defRPr>
            </a:lvl8pPr>
            <a:lvl9pPr marL="1828800" algn="ctr" rtl="0" eaLnBrk="0" fontAlgn="base" hangingPunct="0">
              <a:spcBef>
                <a:spcPct val="0"/>
              </a:spcBef>
              <a:spcAft>
                <a:spcPct val="0"/>
              </a:spcAft>
              <a:defRPr sz="4400">
                <a:solidFill>
                  <a:srgbClr val="FFFFFF"/>
                </a:solidFill>
                <a:latin typeface="Centaur-Bold" pitchFamily="2" charset="0"/>
              </a:defRPr>
            </a:lvl9pPr>
          </a:lstStyle>
          <a:p>
            <a:r>
              <a:rPr lang="en-US" sz="3200" b="1" u="sng" kern="0" dirty="0" smtClean="0">
                <a:solidFill>
                  <a:schemeClr val="tx1"/>
                </a:solidFill>
                <a:latin typeface="Arial" pitchFamily="34" charset="0"/>
                <a:cs typeface="Arial" pitchFamily="34" charset="0"/>
              </a:rPr>
              <a:t>CONTACT US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1066800"/>
            <a:ext cx="458472" cy="45770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1524508"/>
            <a:ext cx="609600" cy="6096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3600" y="2134108"/>
            <a:ext cx="457200" cy="4572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33600" y="2667508"/>
            <a:ext cx="539151" cy="38100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33598" y="3572704"/>
            <a:ext cx="685802" cy="618804"/>
          </a:xfrm>
          <a:prstGeom prst="rect">
            <a:avLst/>
          </a:prstGeom>
        </p:spPr>
      </p:pic>
      <p:grpSp>
        <p:nvGrpSpPr>
          <p:cNvPr id="12" name="Group 6"/>
          <p:cNvGrpSpPr>
            <a:grpSpLocks/>
          </p:cNvGrpSpPr>
          <p:nvPr/>
        </p:nvGrpSpPr>
        <p:grpSpPr bwMode="auto">
          <a:xfrm>
            <a:off x="0" y="0"/>
            <a:ext cx="9144000" cy="1066800"/>
            <a:chOff x="0" y="0"/>
            <a:chExt cx="5760" cy="672"/>
          </a:xfrm>
        </p:grpSpPr>
        <p:pic>
          <p:nvPicPr>
            <p:cNvPr id="13" name="Picture 7" descr="Ministry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610" cy="6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OPCW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4" y="0"/>
              <a:ext cx="576" cy="55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798552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EEB9CBD-E98E-4ED4-9F04-BBBDB0365936}" type="slidenum">
              <a:rPr lang="en-US" smtClean="0"/>
              <a:pPr>
                <a:defRPr/>
              </a:pPr>
              <a:t>45</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txBox="1">
            <a:spLocks noChangeArrowheads="1"/>
          </p:cNvSpPr>
          <p:nvPr/>
        </p:nvSpPr>
        <p:spPr bwMode="auto">
          <a:xfrm>
            <a:off x="1219200" y="5105400"/>
            <a:ext cx="6781800" cy="1295400"/>
          </a:xfrm>
          <a:prstGeom prst="rect">
            <a:avLst/>
          </a:prstGeom>
          <a:solidFill>
            <a:schemeClr val="bg2">
              <a:lumMod val="40000"/>
              <a:lumOff val="60000"/>
            </a:schemeClr>
          </a:solid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FFFFFF"/>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FF"/>
                </a:solidFill>
                <a:latin typeface="+mn-lt"/>
              </a:defRPr>
            </a:lvl2pPr>
            <a:lvl3pPr marL="1143000" indent="-228600" algn="l" rtl="0" eaLnBrk="0" fontAlgn="base" hangingPunct="0">
              <a:spcBef>
                <a:spcPct val="20000"/>
              </a:spcBef>
              <a:spcAft>
                <a:spcPct val="0"/>
              </a:spcAft>
              <a:buChar char="•"/>
              <a:defRPr sz="2400">
                <a:solidFill>
                  <a:srgbClr val="FFFFFF"/>
                </a:solidFill>
                <a:latin typeface="+mn-lt"/>
              </a:defRPr>
            </a:lvl3pPr>
            <a:lvl4pPr marL="1600200" indent="-228600" algn="l" rtl="0" eaLnBrk="0" fontAlgn="base" hangingPunct="0">
              <a:spcBef>
                <a:spcPct val="20000"/>
              </a:spcBef>
              <a:spcAft>
                <a:spcPct val="0"/>
              </a:spcAft>
              <a:buChar char="–"/>
              <a:defRPr sz="2000">
                <a:solidFill>
                  <a:srgbClr val="FFFFFF"/>
                </a:solidFill>
                <a:latin typeface="+mn-lt"/>
              </a:defRPr>
            </a:lvl4pPr>
            <a:lvl5pPr marL="2057400" indent="-228600" algn="l" rtl="0" eaLnBrk="0" fontAlgn="base" hangingPunct="0">
              <a:spcBef>
                <a:spcPct val="20000"/>
              </a:spcBef>
              <a:spcAft>
                <a:spcPct val="0"/>
              </a:spcAft>
              <a:buChar char="»"/>
              <a:defRPr sz="2000">
                <a:solidFill>
                  <a:srgbClr val="FFFFFF"/>
                </a:solidFill>
                <a:latin typeface="+mn-lt"/>
              </a:defRPr>
            </a:lvl5pPr>
            <a:lvl6pPr marL="2514600" indent="-228600" algn="l" rtl="0" eaLnBrk="0" fontAlgn="base" hangingPunct="0">
              <a:spcBef>
                <a:spcPct val="20000"/>
              </a:spcBef>
              <a:spcAft>
                <a:spcPct val="0"/>
              </a:spcAft>
              <a:buChar char="»"/>
              <a:defRPr sz="2000">
                <a:solidFill>
                  <a:srgbClr val="FFFFFF"/>
                </a:solidFill>
                <a:latin typeface="+mn-lt"/>
              </a:defRPr>
            </a:lvl6pPr>
            <a:lvl7pPr marL="2971800" indent="-228600" algn="l" rtl="0" eaLnBrk="0" fontAlgn="base" hangingPunct="0">
              <a:spcBef>
                <a:spcPct val="20000"/>
              </a:spcBef>
              <a:spcAft>
                <a:spcPct val="0"/>
              </a:spcAft>
              <a:buChar char="»"/>
              <a:defRPr sz="2000">
                <a:solidFill>
                  <a:srgbClr val="FFFFFF"/>
                </a:solidFill>
                <a:latin typeface="+mn-lt"/>
              </a:defRPr>
            </a:lvl7pPr>
            <a:lvl8pPr marL="3429000" indent="-228600" algn="l" rtl="0" eaLnBrk="0" fontAlgn="base" hangingPunct="0">
              <a:spcBef>
                <a:spcPct val="20000"/>
              </a:spcBef>
              <a:spcAft>
                <a:spcPct val="0"/>
              </a:spcAft>
              <a:buChar char="»"/>
              <a:defRPr sz="2000">
                <a:solidFill>
                  <a:srgbClr val="FFFFFF"/>
                </a:solidFill>
                <a:latin typeface="+mn-lt"/>
              </a:defRPr>
            </a:lvl8pPr>
            <a:lvl9pPr marL="3886200" indent="-228600" algn="l" rtl="0" eaLnBrk="0" fontAlgn="base" hangingPunct="0">
              <a:spcBef>
                <a:spcPct val="20000"/>
              </a:spcBef>
              <a:spcAft>
                <a:spcPct val="0"/>
              </a:spcAft>
              <a:buChar char="»"/>
              <a:defRPr sz="2000">
                <a:solidFill>
                  <a:srgbClr val="FFFFFF"/>
                </a:solidFill>
                <a:latin typeface="+mn-lt"/>
              </a:defRPr>
            </a:lvl9pPr>
          </a:lstStyle>
          <a:p>
            <a:pPr marL="0" indent="0" algn="ctr">
              <a:buFontTx/>
              <a:buNone/>
            </a:pPr>
            <a:r>
              <a:rPr lang="en-US" sz="8000" b="1" kern="0" dirty="0" smtClean="0">
                <a:solidFill>
                  <a:schemeClr val="tx1"/>
                </a:solidFill>
                <a:latin typeface="Arial" pitchFamily="34" charset="0"/>
              </a:rPr>
              <a:t>THANK YOU</a:t>
            </a:r>
            <a:endParaRPr lang="ru-RU" sz="4400" kern="0" dirty="0" smtClean="0">
              <a:solidFill>
                <a:schemeClr val="tx1"/>
              </a:solidFill>
              <a:latin typeface="Arial" pitchFamily="34" charset="0"/>
            </a:endParaRPr>
          </a:p>
        </p:txBody>
      </p:sp>
    </p:spTree>
    <p:extLst>
      <p:ext uri="{BB962C8B-B14F-4D97-AF65-F5344CB8AC3E}">
        <p14:creationId xmlns:p14="http://schemas.microsoft.com/office/powerpoint/2010/main" val="3421787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1470025"/>
          </a:xfrm>
        </p:spPr>
        <p:txBody>
          <a:bodyPr>
            <a:noAutofit/>
          </a:bodyPr>
          <a:lstStyle/>
          <a:p>
            <a:r>
              <a:rPr lang="en-US" sz="3200" b="1" dirty="0" smtClean="0">
                <a:latin typeface="Times New Roman" pitchFamily="18" charset="0"/>
                <a:cs typeface="Times New Roman" pitchFamily="18" charset="0"/>
              </a:rPr>
              <a:t>National Policy on Chemical Management Strategies &amp; Components</a:t>
            </a:r>
            <a:endParaRPr lang="en-US" sz="3200" b="1" dirty="0">
              <a:latin typeface="Times New Roman" pitchFamily="18" charset="0"/>
              <a:cs typeface="Times New Roman" pitchFamily="18" charset="0"/>
            </a:endParaRPr>
          </a:p>
        </p:txBody>
      </p:sp>
      <p:sp>
        <p:nvSpPr>
          <p:cNvPr id="3" name="Subtitle 2"/>
          <p:cNvSpPr>
            <a:spLocks noGrp="1"/>
          </p:cNvSpPr>
          <p:nvPr>
            <p:ph type="subTitle" idx="1"/>
          </p:nvPr>
        </p:nvSpPr>
        <p:spPr>
          <a:xfrm>
            <a:off x="3429000" y="1143000"/>
            <a:ext cx="5334000" cy="3886200"/>
          </a:xfrm>
        </p:spPr>
        <p:txBody>
          <a:bodyPr>
            <a:normAutofit/>
          </a:bodyPr>
          <a:lstStyle/>
          <a:p>
            <a:pPr algn="just">
              <a:lnSpc>
                <a:spcPct val="200000"/>
              </a:lnSpc>
            </a:pPr>
            <a:r>
              <a:rPr lang="en-US" sz="2400" dirty="0" smtClean="0">
                <a:solidFill>
                  <a:schemeClr val="accent4"/>
                </a:solidFill>
                <a:latin typeface="Arial" panose="020B0604020202020204" pitchFamily="34" charset="0"/>
                <a:cs typeface="Arial" panose="020B0604020202020204" pitchFamily="34" charset="0"/>
              </a:rPr>
              <a:t>Sound ‘chemical management’ means that chemicals are produced and used in such a way to minimize the adverse effects to human health and the environment.</a:t>
            </a:r>
          </a:p>
        </p:txBody>
      </p:sp>
      <p:grpSp>
        <p:nvGrpSpPr>
          <p:cNvPr id="5" name="Group 7"/>
          <p:cNvGrpSpPr>
            <a:grpSpLocks/>
          </p:cNvGrpSpPr>
          <p:nvPr/>
        </p:nvGrpSpPr>
        <p:grpSpPr bwMode="auto">
          <a:xfrm>
            <a:off x="0" y="0"/>
            <a:ext cx="9144000" cy="1066800"/>
            <a:chOff x="0" y="0"/>
            <a:chExt cx="5760" cy="672"/>
          </a:xfrm>
        </p:grpSpPr>
        <p:pic>
          <p:nvPicPr>
            <p:cNvPr id="6" name="Picture 8" descr="Ministr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10" cy="6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OPCW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 y="0"/>
              <a:ext cx="576" cy="554"/>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angle 3"/>
          <p:cNvSpPr txBox="1">
            <a:spLocks noChangeArrowheads="1"/>
          </p:cNvSpPr>
          <p:nvPr/>
        </p:nvSpPr>
        <p:spPr bwMode="auto">
          <a:xfrm>
            <a:off x="685800" y="2286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entaur-Bold" pitchFamily="2" charset="0"/>
              </a:defRPr>
            </a:lvl2pPr>
            <a:lvl3pPr algn="ctr" rtl="0" eaLnBrk="0" fontAlgn="base" hangingPunct="0">
              <a:spcBef>
                <a:spcPct val="0"/>
              </a:spcBef>
              <a:spcAft>
                <a:spcPct val="0"/>
              </a:spcAft>
              <a:defRPr sz="4400">
                <a:solidFill>
                  <a:srgbClr val="FFFFFF"/>
                </a:solidFill>
                <a:latin typeface="Centaur-Bold" pitchFamily="2" charset="0"/>
              </a:defRPr>
            </a:lvl3pPr>
            <a:lvl4pPr algn="ctr" rtl="0" eaLnBrk="0" fontAlgn="base" hangingPunct="0">
              <a:spcBef>
                <a:spcPct val="0"/>
              </a:spcBef>
              <a:spcAft>
                <a:spcPct val="0"/>
              </a:spcAft>
              <a:defRPr sz="4400">
                <a:solidFill>
                  <a:srgbClr val="FFFFFF"/>
                </a:solidFill>
                <a:latin typeface="Centaur-Bold" pitchFamily="2" charset="0"/>
              </a:defRPr>
            </a:lvl4pPr>
            <a:lvl5pPr algn="ctr" rtl="0" eaLnBrk="0" fontAlgn="base" hangingPunct="0">
              <a:spcBef>
                <a:spcPct val="0"/>
              </a:spcBef>
              <a:spcAft>
                <a:spcPct val="0"/>
              </a:spcAft>
              <a:defRPr sz="4400">
                <a:solidFill>
                  <a:srgbClr val="FFFFFF"/>
                </a:solidFill>
                <a:latin typeface="Centaur-Bold" pitchFamily="2" charset="0"/>
              </a:defRPr>
            </a:lvl5pPr>
            <a:lvl6pPr marL="457200" algn="ctr" rtl="0" eaLnBrk="0" fontAlgn="base" hangingPunct="0">
              <a:spcBef>
                <a:spcPct val="0"/>
              </a:spcBef>
              <a:spcAft>
                <a:spcPct val="0"/>
              </a:spcAft>
              <a:defRPr sz="4400">
                <a:solidFill>
                  <a:srgbClr val="FFFFFF"/>
                </a:solidFill>
                <a:latin typeface="Centaur-Bold" pitchFamily="2" charset="0"/>
              </a:defRPr>
            </a:lvl6pPr>
            <a:lvl7pPr marL="914400" algn="ctr" rtl="0" eaLnBrk="0" fontAlgn="base" hangingPunct="0">
              <a:spcBef>
                <a:spcPct val="0"/>
              </a:spcBef>
              <a:spcAft>
                <a:spcPct val="0"/>
              </a:spcAft>
              <a:defRPr sz="4400">
                <a:solidFill>
                  <a:srgbClr val="FFFFFF"/>
                </a:solidFill>
                <a:latin typeface="Centaur-Bold" pitchFamily="2" charset="0"/>
              </a:defRPr>
            </a:lvl7pPr>
            <a:lvl8pPr marL="1371600" algn="ctr" rtl="0" eaLnBrk="0" fontAlgn="base" hangingPunct="0">
              <a:spcBef>
                <a:spcPct val="0"/>
              </a:spcBef>
              <a:spcAft>
                <a:spcPct val="0"/>
              </a:spcAft>
              <a:defRPr sz="4400">
                <a:solidFill>
                  <a:srgbClr val="FFFFFF"/>
                </a:solidFill>
                <a:latin typeface="Centaur-Bold" pitchFamily="2" charset="0"/>
              </a:defRPr>
            </a:lvl8pPr>
            <a:lvl9pPr marL="1828800" algn="ctr" rtl="0" eaLnBrk="0" fontAlgn="base" hangingPunct="0">
              <a:spcBef>
                <a:spcPct val="0"/>
              </a:spcBef>
              <a:spcAft>
                <a:spcPct val="0"/>
              </a:spcAft>
              <a:defRPr sz="4400">
                <a:solidFill>
                  <a:srgbClr val="FFFFFF"/>
                </a:solidFill>
                <a:latin typeface="Centaur-Bold" pitchFamily="2" charset="0"/>
              </a:defRPr>
            </a:lvl9pPr>
          </a:lstStyle>
          <a:p>
            <a:pPr eaLnBrk="1" hangingPunct="1"/>
            <a:r>
              <a:rPr lang="en-US" sz="3200" b="1" u="sng" kern="0" dirty="0" smtClean="0">
                <a:solidFill>
                  <a:schemeClr val="tx1"/>
                </a:solidFill>
                <a:effectLst>
                  <a:outerShdw blurRad="38100" dist="38100" dir="2700000" algn="tl">
                    <a:srgbClr val="FFFFFF"/>
                  </a:outerShdw>
                </a:effectLst>
                <a:latin typeface="Arial" pitchFamily="34" charset="0"/>
                <a:cs typeface="Arial" pitchFamily="34" charset="0"/>
              </a:rPr>
              <a:t>CHEMICAL MANAGEMENT</a:t>
            </a:r>
            <a:endParaRPr lang="en-US" sz="3200" b="1" u="sng" kern="0" dirty="0">
              <a:solidFill>
                <a:schemeClr val="tx1"/>
              </a:solidFill>
              <a:effectLst>
                <a:outerShdw blurRad="38100" dist="38100" dir="2700000" algn="tl">
                  <a:srgbClr val="FFFFFF"/>
                </a:outerShdw>
              </a:effectLst>
              <a:latin typeface="Arial" pitchFamily="34" charset="0"/>
              <a:cs typeface="Arial" pitchFamily="34"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283" y="3733800"/>
            <a:ext cx="2819400" cy="1879258"/>
          </a:xfrm>
          <a:prstGeom prst="rect">
            <a:avLst/>
          </a:prstGeom>
          <a:ln w="38100">
            <a:solidFill>
              <a:schemeClr val="tx1"/>
            </a:solidFill>
          </a:ln>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9283" y="1185582"/>
            <a:ext cx="2281517" cy="2281518"/>
          </a:xfrm>
          <a:prstGeom prst="rect">
            <a:avLst/>
          </a:prstGeom>
          <a:ln w="38100">
            <a:solidFill>
              <a:schemeClr val="tx1"/>
            </a:solidFill>
          </a:ln>
        </p:spPr>
      </p:pic>
    </p:spTree>
    <p:extLst>
      <p:ext uri="{BB962C8B-B14F-4D97-AF65-F5344CB8AC3E}">
        <p14:creationId xmlns:p14="http://schemas.microsoft.com/office/powerpoint/2010/main" val="2282520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102816"/>
            <a:ext cx="8839200" cy="3647152"/>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200" dirty="0" smtClean="0">
                <a:latin typeface="Arial" panose="020B0604020202020204" pitchFamily="34" charset="0"/>
                <a:cs typeface="Arial" panose="020B0604020202020204" pitchFamily="34" charset="0"/>
              </a:rPr>
              <a:t>Regulatory approaches (e.g., awareness about hazards and how to deal with those, setting standards, imposing bans etc).</a:t>
            </a:r>
          </a:p>
          <a:p>
            <a:pPr marL="342900" indent="-342900" algn="just">
              <a:lnSpc>
                <a:spcPct val="150000"/>
              </a:lnSpc>
              <a:buFont typeface="Arial" panose="020B0604020202020204" pitchFamily="34" charset="0"/>
              <a:buChar char="•"/>
            </a:pPr>
            <a:r>
              <a:rPr lang="en-US" sz="2200" dirty="0" smtClean="0">
                <a:latin typeface="Arial" panose="020B0604020202020204" pitchFamily="34" charset="0"/>
                <a:cs typeface="Arial" panose="020B0604020202020204" pitchFamily="34" charset="0"/>
              </a:rPr>
              <a:t>Controls on certain chemicals or chemicals uses, establishing reporting requirements.</a:t>
            </a:r>
          </a:p>
          <a:p>
            <a:pPr marL="342900" indent="-342900" algn="just">
              <a:lnSpc>
                <a:spcPct val="150000"/>
              </a:lnSpc>
              <a:buFont typeface="Arial" panose="020B0604020202020204" pitchFamily="34" charset="0"/>
              <a:buChar char="•"/>
            </a:pPr>
            <a:r>
              <a:rPr lang="en-US" sz="2200" dirty="0" smtClean="0">
                <a:latin typeface="Arial" panose="020B0604020202020204" pitchFamily="34" charset="0"/>
                <a:cs typeface="Arial" panose="020B0604020202020204" pitchFamily="34" charset="0"/>
              </a:rPr>
              <a:t>Non - regulatory approaches (e.g., incentives and voluntary initiatives). </a:t>
            </a:r>
          </a:p>
          <a:p>
            <a:pPr marL="342900" indent="-342900" algn="just">
              <a:lnSpc>
                <a:spcPct val="150000"/>
              </a:lnSpc>
              <a:buFont typeface="Arial" panose="020B0604020202020204" pitchFamily="34" charset="0"/>
              <a:buChar char="•"/>
            </a:pPr>
            <a:r>
              <a:rPr lang="en-US" sz="2200" dirty="0" smtClean="0">
                <a:latin typeface="Arial" panose="020B0604020202020204" pitchFamily="34" charset="0"/>
                <a:cs typeface="Arial" panose="020B0604020202020204" pitchFamily="34" charset="0"/>
              </a:rPr>
              <a:t>Support by government agencies, industries or trade associations.</a:t>
            </a:r>
          </a:p>
        </p:txBody>
      </p:sp>
      <p:sp>
        <p:nvSpPr>
          <p:cNvPr id="5" name="TextBox 4"/>
          <p:cNvSpPr txBox="1"/>
          <p:nvPr/>
        </p:nvSpPr>
        <p:spPr>
          <a:xfrm>
            <a:off x="609600" y="162580"/>
            <a:ext cx="7848600" cy="523220"/>
          </a:xfrm>
          <a:prstGeom prst="rect">
            <a:avLst/>
          </a:prstGeom>
          <a:noFill/>
        </p:spPr>
        <p:txBody>
          <a:bodyPr wrap="square" rtlCol="0">
            <a:spAutoFit/>
          </a:bodyPr>
          <a:lstStyle/>
          <a:p>
            <a:pPr algn="ctr"/>
            <a:r>
              <a:rPr lang="en-US" sz="2800" b="1" u="sng" dirty="0" smtClean="0">
                <a:latin typeface="Arial" panose="020B0604020202020204" pitchFamily="34" charset="0"/>
                <a:cs typeface="Arial" panose="020B0604020202020204" pitchFamily="34" charset="0"/>
              </a:rPr>
              <a:t>CHEMICAL MANAGEMENT STRATEGIES </a:t>
            </a:r>
            <a:endParaRPr lang="en-US" sz="2800" b="1" u="sng" dirty="0">
              <a:latin typeface="Arial" panose="020B0604020202020204" pitchFamily="34" charset="0"/>
              <a:cs typeface="Arial" panose="020B0604020202020204" pitchFamily="34" charset="0"/>
            </a:endParaRPr>
          </a:p>
        </p:txBody>
      </p:sp>
      <p:grpSp>
        <p:nvGrpSpPr>
          <p:cNvPr id="6" name="Group 7"/>
          <p:cNvGrpSpPr>
            <a:grpSpLocks/>
          </p:cNvGrpSpPr>
          <p:nvPr/>
        </p:nvGrpSpPr>
        <p:grpSpPr bwMode="auto">
          <a:xfrm>
            <a:off x="0" y="0"/>
            <a:ext cx="9144000" cy="1066800"/>
            <a:chOff x="0" y="0"/>
            <a:chExt cx="5760" cy="672"/>
          </a:xfrm>
        </p:grpSpPr>
        <p:pic>
          <p:nvPicPr>
            <p:cNvPr id="7" name="Picture 8" descr="Ministry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10" cy="6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OPCW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4" y="0"/>
              <a:ext cx="576" cy="554"/>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ectangle 3"/>
          <p:cNvSpPr txBox="1">
            <a:spLocks noChangeArrowheads="1"/>
          </p:cNvSpPr>
          <p:nvPr/>
        </p:nvSpPr>
        <p:spPr bwMode="auto">
          <a:xfrm>
            <a:off x="8077200" y="6511924"/>
            <a:ext cx="10668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entaur-Bold" pitchFamily="2" charset="0"/>
              </a:defRPr>
            </a:lvl2pPr>
            <a:lvl3pPr algn="ctr" rtl="0" eaLnBrk="0" fontAlgn="base" hangingPunct="0">
              <a:spcBef>
                <a:spcPct val="0"/>
              </a:spcBef>
              <a:spcAft>
                <a:spcPct val="0"/>
              </a:spcAft>
              <a:defRPr sz="4400">
                <a:solidFill>
                  <a:srgbClr val="FFFFFF"/>
                </a:solidFill>
                <a:latin typeface="Centaur-Bold" pitchFamily="2" charset="0"/>
              </a:defRPr>
            </a:lvl3pPr>
            <a:lvl4pPr algn="ctr" rtl="0" eaLnBrk="0" fontAlgn="base" hangingPunct="0">
              <a:spcBef>
                <a:spcPct val="0"/>
              </a:spcBef>
              <a:spcAft>
                <a:spcPct val="0"/>
              </a:spcAft>
              <a:defRPr sz="4400">
                <a:solidFill>
                  <a:srgbClr val="FFFFFF"/>
                </a:solidFill>
                <a:latin typeface="Centaur-Bold" pitchFamily="2" charset="0"/>
              </a:defRPr>
            </a:lvl4pPr>
            <a:lvl5pPr algn="ctr" rtl="0" eaLnBrk="0" fontAlgn="base" hangingPunct="0">
              <a:spcBef>
                <a:spcPct val="0"/>
              </a:spcBef>
              <a:spcAft>
                <a:spcPct val="0"/>
              </a:spcAft>
              <a:defRPr sz="4400">
                <a:solidFill>
                  <a:srgbClr val="FFFFFF"/>
                </a:solidFill>
                <a:latin typeface="Centaur-Bold" pitchFamily="2" charset="0"/>
              </a:defRPr>
            </a:lvl5pPr>
            <a:lvl6pPr marL="457200" algn="ctr" rtl="0" eaLnBrk="0" fontAlgn="base" hangingPunct="0">
              <a:spcBef>
                <a:spcPct val="0"/>
              </a:spcBef>
              <a:spcAft>
                <a:spcPct val="0"/>
              </a:spcAft>
              <a:defRPr sz="4400">
                <a:solidFill>
                  <a:srgbClr val="FFFFFF"/>
                </a:solidFill>
                <a:latin typeface="Centaur-Bold" pitchFamily="2" charset="0"/>
              </a:defRPr>
            </a:lvl6pPr>
            <a:lvl7pPr marL="914400" algn="ctr" rtl="0" eaLnBrk="0" fontAlgn="base" hangingPunct="0">
              <a:spcBef>
                <a:spcPct val="0"/>
              </a:spcBef>
              <a:spcAft>
                <a:spcPct val="0"/>
              </a:spcAft>
              <a:defRPr sz="4400">
                <a:solidFill>
                  <a:srgbClr val="FFFFFF"/>
                </a:solidFill>
                <a:latin typeface="Centaur-Bold" pitchFamily="2" charset="0"/>
              </a:defRPr>
            </a:lvl7pPr>
            <a:lvl8pPr marL="1371600" algn="ctr" rtl="0" eaLnBrk="0" fontAlgn="base" hangingPunct="0">
              <a:spcBef>
                <a:spcPct val="0"/>
              </a:spcBef>
              <a:spcAft>
                <a:spcPct val="0"/>
              </a:spcAft>
              <a:defRPr sz="4400">
                <a:solidFill>
                  <a:srgbClr val="FFFFFF"/>
                </a:solidFill>
                <a:latin typeface="Centaur-Bold" pitchFamily="2" charset="0"/>
              </a:defRPr>
            </a:lvl8pPr>
            <a:lvl9pPr marL="1828800" algn="ctr" rtl="0" eaLnBrk="0" fontAlgn="base" hangingPunct="0">
              <a:spcBef>
                <a:spcPct val="0"/>
              </a:spcBef>
              <a:spcAft>
                <a:spcPct val="0"/>
              </a:spcAft>
              <a:defRPr sz="4400">
                <a:solidFill>
                  <a:srgbClr val="FFFFFF"/>
                </a:solidFill>
                <a:latin typeface="Centaur-Bold" pitchFamily="2" charset="0"/>
              </a:defRPr>
            </a:lvl9pPr>
          </a:lstStyle>
          <a:p>
            <a:pPr eaLnBrk="1" hangingPunct="1"/>
            <a:r>
              <a:rPr lang="en-US" sz="2000" b="1" kern="0" dirty="0" err="1" smtClean="0">
                <a:solidFill>
                  <a:srgbClr val="FFFF00"/>
                </a:solidFill>
                <a:latin typeface="Arial" pitchFamily="34" charset="0"/>
                <a:cs typeface="Arial" pitchFamily="34" charset="0"/>
              </a:rPr>
              <a:t>Cont</a:t>
            </a:r>
            <a:r>
              <a:rPr lang="en-US" sz="2000" b="1" kern="0" dirty="0" smtClean="0">
                <a:solidFill>
                  <a:srgbClr val="FFFF00"/>
                </a:solidFill>
                <a:latin typeface="Arial" pitchFamily="34" charset="0"/>
                <a:cs typeface="Arial" pitchFamily="34" charset="0"/>
              </a:rPr>
              <a:t>…</a:t>
            </a:r>
            <a:endParaRPr lang="en-US" sz="3200" b="1" kern="0" dirty="0" smtClean="0">
              <a:solidFill>
                <a:srgbClr val="FFFF00"/>
              </a:solidFill>
              <a:latin typeface="Arial" pitchFamily="34" charset="0"/>
              <a:cs typeface="Arial"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875" y="4572000"/>
            <a:ext cx="1137745" cy="1736558"/>
          </a:xfrm>
          <a:prstGeom prst="ellipse">
            <a:avLst/>
          </a:prstGeom>
          <a:ln>
            <a:noFill/>
          </a:ln>
          <a:effectLst>
            <a:softEdge rad="112500"/>
          </a:effectLst>
        </p:spPr>
      </p:pic>
    </p:spTree>
    <p:extLst>
      <p:ext uri="{BB962C8B-B14F-4D97-AF65-F5344CB8AC3E}">
        <p14:creationId xmlns:p14="http://schemas.microsoft.com/office/powerpoint/2010/main" val="3363751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874059"/>
            <a:ext cx="8839200" cy="4662815"/>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200" dirty="0" smtClean="0">
                <a:latin typeface="Arial" panose="020B0604020202020204" pitchFamily="34" charset="0"/>
                <a:cs typeface="Arial" panose="020B0604020202020204" pitchFamily="34" charset="0"/>
              </a:rPr>
              <a:t>Products containing hazardous substances should all be accompanied by relevant information for users, work-places and at disposal site.</a:t>
            </a:r>
          </a:p>
          <a:p>
            <a:pPr marL="342900" indent="-342900" algn="just">
              <a:lnSpc>
                <a:spcPct val="150000"/>
              </a:lnSpc>
              <a:buFont typeface="Arial" panose="020B0604020202020204" pitchFamily="34" charset="0"/>
              <a:buChar char="•"/>
            </a:pPr>
            <a:r>
              <a:rPr lang="en-US" sz="2200" dirty="0" smtClean="0">
                <a:latin typeface="Arial" panose="020B0604020202020204" pitchFamily="34" charset="0"/>
                <a:cs typeface="Arial" panose="020B0604020202020204" pitchFamily="34" charset="0"/>
              </a:rPr>
              <a:t>Include a range of preventive strategies, education and awareness-raising and capacity-building.</a:t>
            </a:r>
          </a:p>
          <a:p>
            <a:pPr marL="342900" indent="-342900" algn="just">
              <a:lnSpc>
                <a:spcPct val="150000"/>
              </a:lnSpc>
              <a:buFont typeface="Arial" panose="020B0604020202020204" pitchFamily="34" charset="0"/>
              <a:buChar char="•"/>
            </a:pPr>
            <a:r>
              <a:rPr lang="en-US" sz="2200" dirty="0" smtClean="0">
                <a:latin typeface="Arial" panose="020B0604020202020204" pitchFamily="34" charset="0"/>
                <a:cs typeface="Arial" panose="020B0604020202020204" pitchFamily="34" charset="0"/>
              </a:rPr>
              <a:t>For all chemicals in commerce, appropriate information detailing their inherent hazards should be made available to the public at no charge and generated where needed with essential health, safety and environmental information made available. </a:t>
            </a:r>
            <a:endParaRPr lang="en-US" sz="2200" dirty="0">
              <a:latin typeface="Arial" panose="020B0604020202020204" pitchFamily="34" charset="0"/>
              <a:cs typeface="Arial" panose="020B0604020202020204" pitchFamily="34" charset="0"/>
            </a:endParaRPr>
          </a:p>
        </p:txBody>
      </p:sp>
      <p:sp>
        <p:nvSpPr>
          <p:cNvPr id="5" name="TextBox 4"/>
          <p:cNvSpPr txBox="1"/>
          <p:nvPr/>
        </p:nvSpPr>
        <p:spPr>
          <a:xfrm>
            <a:off x="609600" y="162580"/>
            <a:ext cx="7848600" cy="523220"/>
          </a:xfrm>
          <a:prstGeom prst="rect">
            <a:avLst/>
          </a:prstGeom>
          <a:noFill/>
        </p:spPr>
        <p:txBody>
          <a:bodyPr wrap="square" rtlCol="0">
            <a:spAutoFit/>
          </a:bodyPr>
          <a:lstStyle/>
          <a:p>
            <a:pPr algn="ctr"/>
            <a:r>
              <a:rPr lang="en-US" sz="2800" b="1" u="sng" dirty="0" smtClean="0">
                <a:latin typeface="Arial" panose="020B0604020202020204" pitchFamily="34" charset="0"/>
                <a:cs typeface="Arial" panose="020B0604020202020204" pitchFamily="34" charset="0"/>
              </a:rPr>
              <a:t>CHEMICAL MANAGEMENT STRATEGIES </a:t>
            </a:r>
            <a:endParaRPr lang="en-US" sz="2800" b="1" u="sng" dirty="0">
              <a:latin typeface="Arial" panose="020B0604020202020204" pitchFamily="34" charset="0"/>
              <a:cs typeface="Arial" panose="020B0604020202020204" pitchFamily="34" charset="0"/>
            </a:endParaRPr>
          </a:p>
        </p:txBody>
      </p:sp>
      <p:grpSp>
        <p:nvGrpSpPr>
          <p:cNvPr id="6" name="Group 7"/>
          <p:cNvGrpSpPr>
            <a:grpSpLocks/>
          </p:cNvGrpSpPr>
          <p:nvPr/>
        </p:nvGrpSpPr>
        <p:grpSpPr bwMode="auto">
          <a:xfrm>
            <a:off x="0" y="0"/>
            <a:ext cx="9144000" cy="1066800"/>
            <a:chOff x="0" y="0"/>
            <a:chExt cx="5760" cy="672"/>
          </a:xfrm>
        </p:grpSpPr>
        <p:pic>
          <p:nvPicPr>
            <p:cNvPr id="7" name="Picture 8" descr="Ministry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10" cy="6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OPCW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4" y="0"/>
              <a:ext cx="576" cy="55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00781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3"/>
          <p:cNvSpPr>
            <a:spLocks noGrp="1" noChangeArrowheads="1"/>
          </p:cNvSpPr>
          <p:nvPr>
            <p:ph type="title" idx="4294967295"/>
          </p:nvPr>
        </p:nvSpPr>
        <p:spPr>
          <a:xfrm>
            <a:off x="685800" y="0"/>
            <a:ext cx="7772400" cy="1295400"/>
          </a:xfrm>
        </p:spPr>
        <p:txBody>
          <a:bodyPr anchor="b"/>
          <a:lstStyle/>
          <a:p>
            <a:r>
              <a:rPr lang="en-US" altLang="en-US" sz="3200" b="1" u="sng" dirty="0" smtClean="0">
                <a:solidFill>
                  <a:schemeClr val="tx1"/>
                </a:solidFill>
                <a:latin typeface="Arial" panose="020B0604020202020204" pitchFamily="34" charset="0"/>
                <a:cs typeface="Arial" panose="020B0604020202020204" pitchFamily="34" charset="0"/>
              </a:rPr>
              <a:t>CHEMICAL SAFETY AND SECURITY MANAGEMENT </a:t>
            </a:r>
          </a:p>
        </p:txBody>
      </p:sp>
      <p:pic>
        <p:nvPicPr>
          <p:cNvPr id="7174"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2421" y="3836894"/>
            <a:ext cx="2519179" cy="1485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85346" name="Rectangle 2"/>
          <p:cNvSpPr>
            <a:spLocks noGrp="1" noChangeArrowheads="1"/>
          </p:cNvSpPr>
          <p:nvPr>
            <p:ph sz="quarter" idx="4294967295"/>
          </p:nvPr>
        </p:nvSpPr>
        <p:spPr>
          <a:xfrm>
            <a:off x="228600" y="1295400"/>
            <a:ext cx="8763000" cy="3106737"/>
          </a:xfrm>
        </p:spPr>
        <p:txBody>
          <a:bodyPr/>
          <a:lstStyle/>
          <a:p>
            <a:pPr marL="273050" indent="-273050" algn="just">
              <a:defRPr/>
            </a:pPr>
            <a:r>
              <a:rPr lang="en-US" altLang="ko-KR" sz="2000" dirty="0" smtClean="0">
                <a:solidFill>
                  <a:schemeClr val="tx1"/>
                </a:solidFill>
                <a:latin typeface="Arial" panose="020B0604020202020204" pitchFamily="34" charset="0"/>
                <a:ea typeface="Gulim" pitchFamily="34" charset="-127"/>
                <a:cs typeface="Arial" panose="020B0604020202020204" pitchFamily="34" charset="0"/>
              </a:rPr>
              <a:t>“</a:t>
            </a:r>
            <a:r>
              <a:rPr lang="en-US" altLang="ko-KR" sz="2000" b="1" dirty="0" smtClean="0">
                <a:solidFill>
                  <a:schemeClr val="tx1"/>
                </a:solidFill>
                <a:latin typeface="Arial" panose="020B0604020202020204" pitchFamily="34" charset="0"/>
                <a:ea typeface="Gulim" pitchFamily="34" charset="-127"/>
                <a:cs typeface="Arial" panose="020B0604020202020204" pitchFamily="34" charset="0"/>
              </a:rPr>
              <a:t>Chemical Safety</a:t>
            </a:r>
            <a:r>
              <a:rPr lang="en-US" altLang="ko-KR" sz="2000" dirty="0" smtClean="0">
                <a:solidFill>
                  <a:schemeClr val="tx1"/>
                </a:solidFill>
                <a:latin typeface="Arial" panose="020B0604020202020204" pitchFamily="34" charset="0"/>
                <a:ea typeface="Gulim" pitchFamily="34" charset="-127"/>
                <a:cs typeface="Arial" panose="020B0604020202020204" pitchFamily="34" charset="0"/>
              </a:rPr>
              <a:t>” refers to measures to prevent non-deliberate releases of toxic chemicals into the environment and to mitigate the impact if such events occur. Chemical safety comprises disciplines such as occupational safety, public safety, process safety, environment safety, consumer safety and transport safety. </a:t>
            </a:r>
          </a:p>
          <a:p>
            <a:pPr marL="273050" indent="-273050" algn="just">
              <a:defRPr/>
            </a:pPr>
            <a:r>
              <a:rPr lang="en-US" altLang="ko-KR" sz="2000" dirty="0" smtClean="0">
                <a:solidFill>
                  <a:schemeClr val="tx1"/>
                </a:solidFill>
                <a:latin typeface="Arial" panose="020B0604020202020204" pitchFamily="34" charset="0"/>
                <a:ea typeface="Gulim" pitchFamily="34" charset="-127"/>
                <a:cs typeface="Arial" panose="020B0604020202020204" pitchFamily="34" charset="0"/>
              </a:rPr>
              <a:t>“</a:t>
            </a:r>
            <a:r>
              <a:rPr lang="en-US" altLang="ko-KR" sz="2000" b="1" dirty="0" smtClean="0">
                <a:solidFill>
                  <a:schemeClr val="tx1"/>
                </a:solidFill>
                <a:latin typeface="Arial" panose="020B0604020202020204" pitchFamily="34" charset="0"/>
                <a:ea typeface="Gulim" pitchFamily="34" charset="-127"/>
                <a:cs typeface="Arial" panose="020B0604020202020204" pitchFamily="34" charset="0"/>
              </a:rPr>
              <a:t>Chemical Security</a:t>
            </a:r>
            <a:r>
              <a:rPr lang="en-US" altLang="ko-KR" sz="2000" dirty="0" smtClean="0">
                <a:solidFill>
                  <a:schemeClr val="tx1"/>
                </a:solidFill>
                <a:latin typeface="Arial" panose="020B0604020202020204" pitchFamily="34" charset="0"/>
                <a:ea typeface="Gulim" pitchFamily="34" charset="-127"/>
                <a:cs typeface="Arial" panose="020B0604020202020204" pitchFamily="34" charset="0"/>
              </a:rPr>
              <a:t>” refers to measures to prevent deliberate releases of toxic chemicals and to mitigate the impact if such events occur. In a wider context, it also includes policies to prevent attempts to acquire toxic chemicals or chemical weapons precursors.</a:t>
            </a:r>
          </a:p>
        </p:txBody>
      </p:sp>
      <p:pic>
        <p:nvPicPr>
          <p:cNvPr id="7178" name="Picture 10"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402137"/>
            <a:ext cx="2228850" cy="1485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198" name="Slide Number Placeholder 1"/>
          <p:cNvSpPr>
            <a:spLocks noGrp="1"/>
          </p:cNvSpPr>
          <p:nvPr>
            <p:ph type="sldNum" sz="quarter" idx="12"/>
          </p:nvPr>
        </p:nvSpPr>
        <p:spPr>
          <a:noFill/>
        </p:spPr>
        <p:txBody>
          <a:bodyPr/>
          <a:lstStyle/>
          <a:p>
            <a:fld id="{E0ED0B9D-96FB-4889-80AF-D98E299F9C64}" type="slidenum">
              <a:rPr lang="en-GB" altLang="en-US"/>
              <a:pPr/>
              <a:t>8</a:t>
            </a:fld>
            <a:endParaRPr lang="en-GB" altLang="en-US"/>
          </a:p>
        </p:txBody>
      </p:sp>
      <p:grpSp>
        <p:nvGrpSpPr>
          <p:cNvPr id="7" name="Group 7"/>
          <p:cNvGrpSpPr>
            <a:grpSpLocks/>
          </p:cNvGrpSpPr>
          <p:nvPr/>
        </p:nvGrpSpPr>
        <p:grpSpPr bwMode="auto">
          <a:xfrm>
            <a:off x="0" y="0"/>
            <a:ext cx="9144000" cy="1066800"/>
            <a:chOff x="0" y="0"/>
            <a:chExt cx="5760" cy="672"/>
          </a:xfrm>
        </p:grpSpPr>
        <p:pic>
          <p:nvPicPr>
            <p:cNvPr id="8" name="Picture 8" descr="Ministry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610" cy="6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OPCW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4" y="0"/>
              <a:ext cx="576" cy="55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9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53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534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6"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5"/>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400">
                <a:solidFill>
                  <a:schemeClr val="tx1"/>
                </a:solidFill>
                <a:latin typeface="Times New Roman" pitchFamily="18" charset="0"/>
              </a:defRPr>
            </a:lvl1pPr>
            <a:lvl2pPr marL="742950" indent="-285750" algn="ctr" eaLnBrk="0" hangingPunct="0">
              <a:defRPr sz="2400">
                <a:solidFill>
                  <a:schemeClr val="tx1"/>
                </a:solidFill>
                <a:latin typeface="Times New Roman" pitchFamily="18" charset="0"/>
              </a:defRPr>
            </a:lvl2pPr>
            <a:lvl3pPr marL="1143000" indent="-228600" algn="ctr" eaLnBrk="0" hangingPunct="0">
              <a:defRPr sz="2400">
                <a:solidFill>
                  <a:schemeClr val="tx1"/>
                </a:solidFill>
                <a:latin typeface="Times New Roman" pitchFamily="18" charset="0"/>
              </a:defRPr>
            </a:lvl3pPr>
            <a:lvl4pPr marL="1600200" indent="-228600" algn="ctr" eaLnBrk="0" hangingPunct="0">
              <a:defRPr sz="2400">
                <a:solidFill>
                  <a:schemeClr val="tx1"/>
                </a:solidFill>
                <a:latin typeface="Times New Roman" pitchFamily="18" charset="0"/>
              </a:defRPr>
            </a:lvl4pPr>
            <a:lvl5pPr marL="2057400" indent="-228600" algn="ctr"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fld id="{616C0291-EB79-49E3-A622-51397521A9C1}" type="slidenum">
              <a:rPr lang="en-US" sz="1400" smtClean="0">
                <a:solidFill>
                  <a:srgbClr val="FFFFFF"/>
                </a:solidFill>
              </a:rPr>
              <a:pPr algn="r"/>
              <a:t>9</a:t>
            </a:fld>
            <a:endParaRPr lang="en-US" sz="1400" smtClean="0">
              <a:solidFill>
                <a:srgbClr val="FFFFFF"/>
              </a:solidFill>
            </a:endParaRPr>
          </a:p>
        </p:txBody>
      </p:sp>
      <p:sp>
        <p:nvSpPr>
          <p:cNvPr id="64514" name="Rectangle 3"/>
          <p:cNvSpPr>
            <a:spLocks noChangeArrowheads="1"/>
          </p:cNvSpPr>
          <p:nvPr/>
        </p:nvSpPr>
        <p:spPr bwMode="auto">
          <a:xfrm>
            <a:off x="685800" y="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3200" b="1" u="sng" dirty="0">
                <a:latin typeface="Arial" pitchFamily="34" charset="0"/>
                <a:cs typeface="Arial" pitchFamily="34" charset="0"/>
              </a:rPr>
              <a:t>PAKISTAN’S POLICY</a:t>
            </a:r>
          </a:p>
        </p:txBody>
      </p:sp>
      <p:sp>
        <p:nvSpPr>
          <p:cNvPr id="240644" name="Rectangle 4"/>
          <p:cNvSpPr>
            <a:spLocks noChangeArrowheads="1"/>
          </p:cNvSpPr>
          <p:nvPr/>
        </p:nvSpPr>
        <p:spPr bwMode="auto">
          <a:xfrm>
            <a:off x="76200" y="1219200"/>
            <a:ext cx="8991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algn="just">
              <a:lnSpc>
                <a:spcPct val="120000"/>
              </a:lnSpc>
              <a:spcBef>
                <a:spcPct val="20000"/>
              </a:spcBef>
              <a:buChar char="•"/>
              <a:tabLst>
                <a:tab pos="60325" algn="l"/>
                <a:tab pos="514350" algn="l"/>
              </a:tabLst>
            </a:pPr>
            <a:r>
              <a:rPr lang="en-US" sz="2200" dirty="0" smtClean="0">
                <a:latin typeface="Arial" pitchFamily="34" charset="0"/>
                <a:cs typeface="Arial" pitchFamily="34" charset="0"/>
              </a:rPr>
              <a:t>     Consistently </a:t>
            </a:r>
            <a:r>
              <a:rPr lang="en-US" sz="2200" dirty="0">
                <a:latin typeface="Arial" pitchFamily="34" charset="0"/>
                <a:cs typeface="Arial" pitchFamily="34" charset="0"/>
              </a:rPr>
              <a:t>supports all OPCW international and </a:t>
            </a:r>
            <a:r>
              <a:rPr lang="en-US" sz="2200" dirty="0" smtClean="0">
                <a:latin typeface="Arial" pitchFamily="34" charset="0"/>
                <a:cs typeface="Arial" pitchFamily="34" charset="0"/>
              </a:rPr>
              <a:t>regional</a:t>
            </a:r>
          </a:p>
          <a:p>
            <a:pPr algn="just">
              <a:lnSpc>
                <a:spcPct val="120000"/>
              </a:lnSpc>
              <a:spcBef>
                <a:spcPct val="20000"/>
              </a:spcBef>
              <a:tabLst>
                <a:tab pos="60325" algn="l"/>
                <a:tab pos="514350" algn="l"/>
              </a:tabLst>
            </a:pPr>
            <a:r>
              <a:rPr lang="en-US" sz="2200" dirty="0">
                <a:latin typeface="Arial" pitchFamily="34" charset="0"/>
                <a:cs typeface="Arial" pitchFamily="34" charset="0"/>
              </a:rPr>
              <a:t> </a:t>
            </a:r>
            <a:r>
              <a:rPr lang="en-US" sz="2200" dirty="0" smtClean="0">
                <a:latin typeface="Arial" pitchFamily="34" charset="0"/>
                <a:cs typeface="Arial" pitchFamily="34" charset="0"/>
              </a:rPr>
              <a:t>     initiatives.</a:t>
            </a:r>
            <a:endParaRPr lang="en-US" sz="2200" dirty="0">
              <a:latin typeface="Arial" pitchFamily="34" charset="0"/>
              <a:cs typeface="Arial" pitchFamily="34" charset="0"/>
            </a:endParaRPr>
          </a:p>
          <a:p>
            <a:pPr algn="just">
              <a:lnSpc>
                <a:spcPct val="120000"/>
              </a:lnSpc>
              <a:spcBef>
                <a:spcPct val="20000"/>
              </a:spcBef>
              <a:buChar char="•"/>
              <a:tabLst>
                <a:tab pos="60325" algn="l"/>
                <a:tab pos="514350" algn="l"/>
              </a:tabLst>
            </a:pPr>
            <a:r>
              <a:rPr lang="en-US" sz="2200" dirty="0" smtClean="0">
                <a:latin typeface="Arial" pitchFamily="34" charset="0"/>
                <a:cs typeface="Arial" pitchFamily="34" charset="0"/>
              </a:rPr>
              <a:t> 	Consistently </a:t>
            </a:r>
            <a:r>
              <a:rPr lang="en-US" sz="2200" dirty="0">
                <a:latin typeface="Arial" pitchFamily="34" charset="0"/>
                <a:cs typeface="Arial" pitchFamily="34" charset="0"/>
              </a:rPr>
              <a:t>supports the cause of global </a:t>
            </a:r>
            <a:r>
              <a:rPr lang="en-US" sz="2200" dirty="0" smtClean="0">
                <a:latin typeface="Arial" pitchFamily="34" charset="0"/>
                <a:cs typeface="Arial" pitchFamily="34" charset="0"/>
              </a:rPr>
              <a:t>chemical </a:t>
            </a:r>
          </a:p>
          <a:p>
            <a:pPr algn="just">
              <a:lnSpc>
                <a:spcPct val="120000"/>
              </a:lnSpc>
              <a:spcBef>
                <a:spcPct val="20000"/>
              </a:spcBef>
              <a:tabLst>
                <a:tab pos="60325" algn="l"/>
                <a:tab pos="514350" algn="l"/>
              </a:tabLst>
            </a:pPr>
            <a:r>
              <a:rPr lang="en-US" sz="2200" dirty="0" smtClean="0">
                <a:latin typeface="Arial" pitchFamily="34" charset="0"/>
                <a:cs typeface="Arial" pitchFamily="34" charset="0"/>
              </a:rPr>
              <a:t>      disarmament, as part of its overall security policy. </a:t>
            </a:r>
          </a:p>
          <a:p>
            <a:pPr algn="just">
              <a:lnSpc>
                <a:spcPct val="120000"/>
              </a:lnSpc>
              <a:spcBef>
                <a:spcPct val="20000"/>
              </a:spcBef>
              <a:buChar char="•"/>
              <a:tabLst>
                <a:tab pos="60325" algn="l"/>
                <a:tab pos="514350" algn="l"/>
              </a:tabLst>
            </a:pPr>
            <a:r>
              <a:rPr lang="en-US" sz="2200" dirty="0" smtClean="0">
                <a:latin typeface="Arial" pitchFamily="34" charset="0"/>
                <a:cs typeface="Arial" pitchFamily="34" charset="0"/>
              </a:rPr>
              <a:t> 	Supports </a:t>
            </a:r>
            <a:r>
              <a:rPr lang="en-US" sz="2200" dirty="0">
                <a:latin typeface="Arial" pitchFamily="34" charset="0"/>
                <a:cs typeface="Arial" pitchFamily="34" charset="0"/>
              </a:rPr>
              <a:t>effective legal controls on export, transit and </a:t>
            </a:r>
            <a:endParaRPr lang="en-US" sz="2200" dirty="0" smtClean="0">
              <a:latin typeface="Arial" pitchFamily="34" charset="0"/>
              <a:cs typeface="Arial" pitchFamily="34" charset="0"/>
            </a:endParaRPr>
          </a:p>
          <a:p>
            <a:pPr algn="just">
              <a:lnSpc>
                <a:spcPct val="120000"/>
              </a:lnSpc>
              <a:spcBef>
                <a:spcPct val="20000"/>
              </a:spcBef>
              <a:tabLst>
                <a:tab pos="60325" algn="l"/>
                <a:tab pos="514350" algn="l"/>
              </a:tabLst>
            </a:pPr>
            <a:r>
              <a:rPr lang="en-US" sz="2200" dirty="0">
                <a:latin typeface="Arial" pitchFamily="34" charset="0"/>
                <a:cs typeface="Arial" pitchFamily="34" charset="0"/>
              </a:rPr>
              <a:t> </a:t>
            </a:r>
            <a:r>
              <a:rPr lang="en-US" sz="2200" dirty="0" smtClean="0">
                <a:latin typeface="Arial" pitchFamily="34" charset="0"/>
                <a:cs typeface="Arial" pitchFamily="34" charset="0"/>
              </a:rPr>
              <a:t>     trans - shipment of </a:t>
            </a:r>
            <a:r>
              <a:rPr lang="en-US" sz="2200" dirty="0">
                <a:latin typeface="Arial" pitchFamily="34" charset="0"/>
                <a:cs typeface="Arial" pitchFamily="34" charset="0"/>
              </a:rPr>
              <a:t>chemical warfare related equipment</a:t>
            </a:r>
            <a:r>
              <a:rPr lang="en-US" sz="2200" dirty="0" smtClean="0">
                <a:latin typeface="Arial" pitchFamily="34" charset="0"/>
                <a:cs typeface="Arial" pitchFamily="34" charset="0"/>
              </a:rPr>
              <a:t>, material </a:t>
            </a:r>
          </a:p>
          <a:p>
            <a:pPr algn="just">
              <a:lnSpc>
                <a:spcPct val="120000"/>
              </a:lnSpc>
              <a:spcBef>
                <a:spcPct val="20000"/>
              </a:spcBef>
              <a:tabLst>
                <a:tab pos="60325" algn="l"/>
                <a:tab pos="514350" algn="l"/>
              </a:tabLst>
            </a:pPr>
            <a:r>
              <a:rPr lang="en-US" sz="2200" dirty="0">
                <a:latin typeface="Arial" pitchFamily="34" charset="0"/>
                <a:cs typeface="Arial" pitchFamily="34" charset="0"/>
              </a:rPr>
              <a:t> </a:t>
            </a:r>
            <a:r>
              <a:rPr lang="en-US" sz="2200" dirty="0" smtClean="0">
                <a:latin typeface="Arial" pitchFamily="34" charset="0"/>
                <a:cs typeface="Arial" pitchFamily="34" charset="0"/>
              </a:rPr>
              <a:t>     and technologies.</a:t>
            </a:r>
            <a:endParaRPr lang="en-US" sz="2200" dirty="0">
              <a:latin typeface="Arial" pitchFamily="34" charset="0"/>
              <a:cs typeface="Arial" pitchFamily="34" charset="0"/>
            </a:endParaRPr>
          </a:p>
          <a:p>
            <a:pPr algn="just">
              <a:lnSpc>
                <a:spcPct val="120000"/>
              </a:lnSpc>
              <a:spcBef>
                <a:spcPct val="20000"/>
              </a:spcBef>
              <a:buChar char="•"/>
              <a:tabLst>
                <a:tab pos="60325" algn="l"/>
                <a:tab pos="514350" algn="l"/>
              </a:tabLst>
            </a:pPr>
            <a:r>
              <a:rPr lang="en-US" sz="2200" dirty="0" smtClean="0">
                <a:latin typeface="Arial" pitchFamily="34" charset="0"/>
                <a:cs typeface="Arial" pitchFamily="34" charset="0"/>
              </a:rPr>
              <a:t> 	Regulates </a:t>
            </a:r>
            <a:r>
              <a:rPr lang="en-US" sz="2200" dirty="0">
                <a:latin typeface="Arial" pitchFamily="34" charset="0"/>
                <a:cs typeface="Arial" pitchFamily="34" charset="0"/>
              </a:rPr>
              <a:t>the use of chemicals only for peaceful </a:t>
            </a:r>
            <a:r>
              <a:rPr lang="en-US" sz="2200" dirty="0" smtClean="0">
                <a:latin typeface="Arial" pitchFamily="34" charset="0"/>
                <a:cs typeface="Arial" pitchFamily="34" charset="0"/>
              </a:rPr>
              <a:t>purposes. </a:t>
            </a:r>
            <a:endParaRPr lang="en-US" sz="2200" dirty="0">
              <a:latin typeface="Arial" pitchFamily="34" charset="0"/>
              <a:cs typeface="Arial" pitchFamily="34" charset="0"/>
            </a:endParaRPr>
          </a:p>
        </p:txBody>
      </p:sp>
      <p:grpSp>
        <p:nvGrpSpPr>
          <p:cNvPr id="64519" name="Group 7"/>
          <p:cNvGrpSpPr>
            <a:grpSpLocks/>
          </p:cNvGrpSpPr>
          <p:nvPr/>
        </p:nvGrpSpPr>
        <p:grpSpPr bwMode="auto">
          <a:xfrm>
            <a:off x="0" y="0"/>
            <a:ext cx="9144000" cy="1066800"/>
            <a:chOff x="0" y="0"/>
            <a:chExt cx="5760" cy="672"/>
          </a:xfrm>
        </p:grpSpPr>
        <p:pic>
          <p:nvPicPr>
            <p:cNvPr id="64520" name="Picture 8" descr="Ministr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10" cy="672"/>
            </a:xfrm>
            <a:prstGeom prst="rect">
              <a:avLst/>
            </a:prstGeom>
            <a:noFill/>
            <a:extLst>
              <a:ext uri="{909E8E84-426E-40DD-AFC4-6F175D3DCCD1}">
                <a14:hiddenFill xmlns:a14="http://schemas.microsoft.com/office/drawing/2010/main">
                  <a:solidFill>
                    <a:srgbClr val="FFFFFF"/>
                  </a:solidFill>
                </a14:hiddenFill>
              </a:ext>
            </a:extLst>
          </p:spPr>
        </p:pic>
        <p:pic>
          <p:nvPicPr>
            <p:cNvPr id="64521" name="Picture 9" descr="OPCW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 y="0"/>
              <a:ext cx="576" cy="55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7030732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pcw7">
  <a:themeElements>
    <a:clrScheme name="opcw7 8">
      <a:dk1>
        <a:srgbClr val="000000"/>
      </a:dk1>
      <a:lt1>
        <a:srgbClr val="005DBE"/>
      </a:lt1>
      <a:dk2>
        <a:srgbClr val="000000"/>
      </a:dk2>
      <a:lt2>
        <a:srgbClr val="808080"/>
      </a:lt2>
      <a:accent1>
        <a:srgbClr val="00CC99"/>
      </a:accent1>
      <a:accent2>
        <a:srgbClr val="3333CC"/>
      </a:accent2>
      <a:accent3>
        <a:srgbClr val="AAB6DB"/>
      </a:accent3>
      <a:accent4>
        <a:srgbClr val="000000"/>
      </a:accent4>
      <a:accent5>
        <a:srgbClr val="AAE2CA"/>
      </a:accent5>
      <a:accent6>
        <a:srgbClr val="2D2DB9"/>
      </a:accent6>
      <a:hlink>
        <a:srgbClr val="CCCCFF"/>
      </a:hlink>
      <a:folHlink>
        <a:srgbClr val="B2B2B2"/>
      </a:folHlink>
    </a:clrScheme>
    <a:fontScheme name="opcw7">
      <a:majorFont>
        <a:latin typeface="Centaur-Bold"/>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pcw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pcw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pcw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pcw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pcw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pcw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pcw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pcw7 8">
        <a:dk1>
          <a:srgbClr val="000000"/>
        </a:dk1>
        <a:lt1>
          <a:srgbClr val="005DBE"/>
        </a:lt1>
        <a:dk2>
          <a:srgbClr val="000000"/>
        </a:dk2>
        <a:lt2>
          <a:srgbClr val="808080"/>
        </a:lt2>
        <a:accent1>
          <a:srgbClr val="00CC99"/>
        </a:accent1>
        <a:accent2>
          <a:srgbClr val="3333CC"/>
        </a:accent2>
        <a:accent3>
          <a:srgbClr val="AAB6DB"/>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5444238</TotalTime>
  <Words>2451</Words>
  <Application>Microsoft Office PowerPoint</Application>
  <PresentationFormat>On-screen Show (4:3)</PresentationFormat>
  <Paragraphs>268</Paragraphs>
  <Slides>45</Slides>
  <Notes>15</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Gulim</vt:lpstr>
      <vt:lpstr>Arial</vt:lpstr>
      <vt:lpstr>Calibri</vt:lpstr>
      <vt:lpstr>Centaur-Bold</vt:lpstr>
      <vt:lpstr>Georgia</vt:lpstr>
      <vt:lpstr>Times New Roman</vt:lpstr>
      <vt:lpstr>Verdana</vt:lpstr>
      <vt:lpstr>Wingdings</vt:lpstr>
      <vt:lpstr>opcw7</vt:lpstr>
      <vt:lpstr>PowerPoint Presentation</vt:lpstr>
      <vt:lpstr>PowerPoint Presentation</vt:lpstr>
      <vt:lpstr>AIM</vt:lpstr>
      <vt:lpstr>SEQUENCE OF PRESENTATION </vt:lpstr>
      <vt:lpstr>National Policy on Chemical Management Strategies &amp; Components</vt:lpstr>
      <vt:lpstr>PowerPoint Presentation</vt:lpstr>
      <vt:lpstr>PowerPoint Presentation</vt:lpstr>
      <vt:lpstr>CHEMICAL SAFETY AND SECURITY MANAGEMENT </vt:lpstr>
      <vt:lpstr>PowerPoint Presentation</vt:lpstr>
      <vt:lpstr>PowerPoint Presentation</vt:lpstr>
      <vt:lpstr>PowerPoint Presentation</vt:lpstr>
      <vt:lpstr>LEGAL FRAMEWORK FOR MANAGEMENT OF CHEMICALS</vt:lpstr>
      <vt:lpstr>PowerPoint Presentation</vt:lpstr>
      <vt:lpstr>PowerPoint Presentation</vt:lpstr>
      <vt:lpstr>PowerPoint Presentation</vt:lpstr>
      <vt:lpstr>MINISTRIES, AGENCIES &amp; OTHER INSTITUTIONS MANAGING CHEMICALS</vt:lpstr>
      <vt:lpstr>Presidential Ordinance 2000</vt:lpstr>
      <vt:lpstr>CWC IMPLEMENTATION ORDINANCE, 2000</vt:lpstr>
      <vt:lpstr>S.R.O 2010</vt:lpstr>
      <vt:lpstr>PowerPoint Presentation</vt:lpstr>
      <vt:lpstr>STATUTORY NOTIFICATION (SRO), 2010</vt:lpstr>
      <vt:lpstr>SUPPLY CHAIN MANAGEMENT</vt:lpstr>
      <vt:lpstr>SUPPLY CHAIN</vt:lpstr>
      <vt:lpstr>SUPPLY CHAIN</vt:lpstr>
      <vt:lpstr>SUPPLY CHAIN MECHANISM IN PAKISTAN</vt:lpstr>
      <vt:lpstr>CHEMICAL PROFILING</vt:lpstr>
      <vt:lpstr>PAKISTAN’S CHEMICAL PROFILING MECHANISM </vt:lpstr>
      <vt:lpstr>PRODUCT STEWARDSHIP</vt:lpstr>
      <vt:lpstr>PRODUCT STEWARDSHIP IN PAKISTAN</vt:lpstr>
      <vt:lpstr>PRODUCT STEWARDSHIP IN PAKISTAN</vt:lpstr>
      <vt:lpstr>PERMIT FOR IMPORT AND EXPORT OF SCHEDULE CHEMICALS</vt:lpstr>
      <vt:lpstr>SUPPLIER EVALUATION / AUDIT</vt:lpstr>
      <vt:lpstr>PowerPoint Presentation</vt:lpstr>
      <vt:lpstr>Pakistan's End-user license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Import Permit Form</vt:lpstr>
      <vt:lpstr>PowerPoint Presentation</vt:lpstr>
      <vt:lpstr>PowerPoint Presentation</vt:lpstr>
      <vt:lpstr>PowerPoint Presentation</vt:lpstr>
    </vt:vector>
  </TitlesOfParts>
  <Company>spd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BRIEFING TO AS (UN &amp; EC)   DG DISARMEMANT-C</dc:title>
  <dc:creator>tariq</dc:creator>
  <cp:lastModifiedBy>User</cp:lastModifiedBy>
  <cp:revision>1305</cp:revision>
  <dcterms:created xsi:type="dcterms:W3CDTF">2004-07-10T03:21:38Z</dcterms:created>
  <dcterms:modified xsi:type="dcterms:W3CDTF">2020-02-04T15:30:51Z</dcterms:modified>
</cp:coreProperties>
</file>